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tags/tag4.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5.xml" ContentType="application/vnd.openxmlformats-officedocument.presentationml.tags+xml"/>
  <Override PartName="/ppt/notesSlides/notesSlide12.xml" ContentType="application/vnd.openxmlformats-officedocument.presentationml.notesSlide+xml"/>
  <Override PartName="/ppt/tags/tag6.xml" ContentType="application/vnd.openxmlformats-officedocument.presentationml.tags+xml"/>
  <Override PartName="/ppt/notesSlides/notesSlide13.xml" ContentType="application/vnd.openxmlformats-officedocument.presentationml.notesSlide+xml"/>
  <Override PartName="/ppt/tags/tag7.xml" ContentType="application/vnd.openxmlformats-officedocument.presentationml.tags+xml"/>
  <Override PartName="/ppt/notesSlides/notesSlide14.xml" ContentType="application/vnd.openxmlformats-officedocument.presentationml.notesSlide+xml"/>
  <Override PartName="/ppt/tags/tag8.xml" ContentType="application/vnd.openxmlformats-officedocument.presentationml.tags+xml"/>
  <Override PartName="/ppt/notesSlides/notesSlide15.xml" ContentType="application/vnd.openxmlformats-officedocument.presentationml.notesSlide+xml"/>
  <Override PartName="/ppt/tags/tag9.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66" r:id="rId4"/>
    <p:sldMasterId id="2147484314" r:id="rId5"/>
  </p:sldMasterIdLst>
  <p:notesMasterIdLst>
    <p:notesMasterId r:id="rId49"/>
  </p:notesMasterIdLst>
  <p:handoutMasterIdLst>
    <p:handoutMasterId r:id="rId50"/>
  </p:handoutMasterIdLst>
  <p:sldIdLst>
    <p:sldId id="358" r:id="rId6"/>
    <p:sldId id="378" r:id="rId7"/>
    <p:sldId id="381" r:id="rId8"/>
    <p:sldId id="406" r:id="rId9"/>
    <p:sldId id="376" r:id="rId10"/>
    <p:sldId id="383" r:id="rId11"/>
    <p:sldId id="379" r:id="rId12"/>
    <p:sldId id="380" r:id="rId13"/>
    <p:sldId id="384" r:id="rId14"/>
    <p:sldId id="385" r:id="rId15"/>
    <p:sldId id="392" r:id="rId16"/>
    <p:sldId id="382" r:id="rId17"/>
    <p:sldId id="377" r:id="rId18"/>
    <p:sldId id="393" r:id="rId19"/>
    <p:sldId id="400" r:id="rId20"/>
    <p:sldId id="397" r:id="rId21"/>
    <p:sldId id="395" r:id="rId22"/>
    <p:sldId id="394" r:id="rId23"/>
    <p:sldId id="399" r:id="rId24"/>
    <p:sldId id="410" r:id="rId25"/>
    <p:sldId id="398" r:id="rId26"/>
    <p:sldId id="411" r:id="rId27"/>
    <p:sldId id="412" r:id="rId28"/>
    <p:sldId id="413" r:id="rId29"/>
    <p:sldId id="396" r:id="rId30"/>
    <p:sldId id="421" r:id="rId31"/>
    <p:sldId id="416" r:id="rId32"/>
    <p:sldId id="417" r:id="rId33"/>
    <p:sldId id="422" r:id="rId34"/>
    <p:sldId id="418" r:id="rId35"/>
    <p:sldId id="419" r:id="rId36"/>
    <p:sldId id="420" r:id="rId37"/>
    <p:sldId id="401" r:id="rId38"/>
    <p:sldId id="414" r:id="rId39"/>
    <p:sldId id="415" r:id="rId40"/>
    <p:sldId id="402" r:id="rId41"/>
    <p:sldId id="403" r:id="rId42"/>
    <p:sldId id="404" r:id="rId43"/>
    <p:sldId id="407" r:id="rId44"/>
    <p:sldId id="405" r:id="rId45"/>
    <p:sldId id="408" r:id="rId46"/>
    <p:sldId id="409" r:id="rId47"/>
    <p:sldId id="314" r:id="rId4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21B150"/>
    <a:srgbClr val="FFF100"/>
    <a:srgbClr val="333333"/>
    <a:srgbClr val="4DA0E2"/>
    <a:srgbClr val="672A7B"/>
    <a:srgbClr val="00188F"/>
    <a:srgbClr val="4D9ED7"/>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275" autoAdjust="0"/>
    <p:restoredTop sz="90535" autoAdjust="0"/>
  </p:normalViewPr>
  <p:slideViewPr>
    <p:cSldViewPr snapToObjects="1">
      <p:cViewPr>
        <p:scale>
          <a:sx n="33" d="100"/>
          <a:sy n="33" d="100"/>
        </p:scale>
        <p:origin x="1447" y="977"/>
      </p:cViewPr>
      <p:guideLst/>
    </p:cSldViewPr>
  </p:slideViewPr>
  <p:outlineViewPr>
    <p:cViewPr>
      <p:scale>
        <a:sx n="33" d="100"/>
        <a:sy n="33" d="100"/>
      </p:scale>
      <p:origin x="0" y="-15570"/>
    </p:cViewPr>
  </p:outlineViewPr>
  <p:notesTextViewPr>
    <p:cViewPr>
      <p:scale>
        <a:sx n="3" d="2"/>
        <a:sy n="3" d="2"/>
      </p:scale>
      <p:origin x="0" y="0"/>
    </p:cViewPr>
  </p:notesTextViewPr>
  <p:sorterViewPr>
    <p:cViewPr>
      <p:scale>
        <a:sx n="66" d="100"/>
        <a:sy n="66"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microsoft.com/office/2015/10/relationships/revisionInfo" Target="revisionInfo.xml"/><Relationship Id="rId8" Type="http://schemas.openxmlformats.org/officeDocument/2006/relationships/slide" Target="slides/slide3.xml"/><Relationship Id="rId51" Type="http://schemas.openxmlformats.org/officeDocument/2006/relationships/commentAuthors" Target="commentAuthors.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10/6/2017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2.png>
</file>

<file path=ppt/media/image4.png>
</file>

<file path=ppt/media/image5.pn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10/6/2017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pPr/>
              <a:t>1</a:t>
            </a:fld>
            <a:endParaRPr lang="en-US" dirty="0"/>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717183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8766799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74978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Advanced topic with beginners? Language barrier? Diversity!</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2432175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4594266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 learn to turn off (drinking, coughing)</a:t>
            </a:r>
          </a:p>
          <a:p>
            <a:r>
              <a:rPr lang="en-US" dirty="0"/>
              <a:t>Don’t face the screen when talking</a:t>
            </a:r>
          </a:p>
          <a:p>
            <a:r>
              <a:rPr lang="en-US" dirty="0"/>
              <a:t>Project your voice if no mic.</a:t>
            </a:r>
          </a:p>
          <a:p>
            <a:r>
              <a:rPr lang="en-US" dirty="0"/>
              <a:t>Always use mic! Clip-on is best</a:t>
            </a:r>
          </a:p>
          <a:p>
            <a:r>
              <a:rPr lang="en-US" dirty="0"/>
              <a:t>Remember the back of the room</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14168072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6423293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4229521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8476744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6721872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014750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0653756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8731384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12215988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1975778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5139296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28099534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0513694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3849850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3360094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40446347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3982513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0936586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270051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33804110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21051124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7834696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33281087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37693184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16402360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29536823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30659255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34472982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7504707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 and PC behave differently, with duplicating vs extending screens</a:t>
            </a:r>
            <a:br>
              <a:rPr lang="en-US" dirty="0"/>
            </a:br>
            <a:r>
              <a:rPr lang="en-US" dirty="0"/>
              <a:t>Extended screens – complex to move mouse around</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387030792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23537827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357801740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992FED-EFD5-B544-AECA-4184CF27FFB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5601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7702794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52097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4949168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8819606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8993134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111493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763976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4089818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8098623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985605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980928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717500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8655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21288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851817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7886678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1412153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642961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93795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490513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7411799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516611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201202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70302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087438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1261273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360666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0235533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991397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026107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509374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3518344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9223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354860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3805509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2266168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72476695"/>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9396015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241742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3535812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4776156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0218306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1721641"/>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935053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8628584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283538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4319496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3440699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0048401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786260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1247519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0213164"/>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8585597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97955914"/>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761191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6035973"/>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336246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64978266"/>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6092928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1005073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2387464"/>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39117664"/>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881040393"/>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486497192"/>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199738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07121622"/>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946243746"/>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6078196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48327920"/>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484988662"/>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040018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1311158"/>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768870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540812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7766053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794480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0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3493011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9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891835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8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2443465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7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54288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6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632653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5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19037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35506523"/>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02193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2269973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504843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528380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9180930"/>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39711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11018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95088"/>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21324284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936361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577064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4.xml"/><Relationship Id="rId18" Type="http://schemas.openxmlformats.org/officeDocument/2006/relationships/slideLayout" Target="../slideLayouts/slideLayout39.xml"/><Relationship Id="rId26" Type="http://schemas.openxmlformats.org/officeDocument/2006/relationships/slideLayout" Target="../slideLayouts/slideLayout47.xml"/><Relationship Id="rId39" Type="http://schemas.openxmlformats.org/officeDocument/2006/relationships/slideLayout" Target="../slideLayouts/slideLayout60.xml"/><Relationship Id="rId21" Type="http://schemas.openxmlformats.org/officeDocument/2006/relationships/slideLayout" Target="../slideLayouts/slideLayout42.xml"/><Relationship Id="rId34" Type="http://schemas.openxmlformats.org/officeDocument/2006/relationships/slideLayout" Target="../slideLayouts/slideLayout55.xml"/><Relationship Id="rId42" Type="http://schemas.openxmlformats.org/officeDocument/2006/relationships/slideLayout" Target="../slideLayouts/slideLayout63.xml"/><Relationship Id="rId47" Type="http://schemas.openxmlformats.org/officeDocument/2006/relationships/slideLayout" Target="../slideLayouts/slideLayout68.xml"/><Relationship Id="rId50" Type="http://schemas.openxmlformats.org/officeDocument/2006/relationships/slideLayout" Target="../slideLayouts/slideLayout71.xml"/><Relationship Id="rId55" Type="http://schemas.openxmlformats.org/officeDocument/2006/relationships/slideLayout" Target="../slideLayouts/slideLayout76.xml"/><Relationship Id="rId63" Type="http://schemas.openxmlformats.org/officeDocument/2006/relationships/slideLayout" Target="../slideLayouts/slideLayout84.xml"/><Relationship Id="rId68" Type="http://schemas.openxmlformats.org/officeDocument/2006/relationships/slideLayout" Target="../slideLayouts/slideLayout89.xml"/><Relationship Id="rId7" Type="http://schemas.openxmlformats.org/officeDocument/2006/relationships/slideLayout" Target="../slideLayouts/slideLayout2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9" Type="http://schemas.openxmlformats.org/officeDocument/2006/relationships/slideLayout" Target="../slideLayouts/slideLayout50.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24" Type="http://schemas.openxmlformats.org/officeDocument/2006/relationships/slideLayout" Target="../slideLayouts/slideLayout45.xml"/><Relationship Id="rId32" Type="http://schemas.openxmlformats.org/officeDocument/2006/relationships/slideLayout" Target="../slideLayouts/slideLayout53.xml"/><Relationship Id="rId37" Type="http://schemas.openxmlformats.org/officeDocument/2006/relationships/slideLayout" Target="../slideLayouts/slideLayout58.xml"/><Relationship Id="rId40" Type="http://schemas.openxmlformats.org/officeDocument/2006/relationships/slideLayout" Target="../slideLayouts/slideLayout61.xml"/><Relationship Id="rId45" Type="http://schemas.openxmlformats.org/officeDocument/2006/relationships/slideLayout" Target="../slideLayouts/slideLayout66.xml"/><Relationship Id="rId53" Type="http://schemas.openxmlformats.org/officeDocument/2006/relationships/slideLayout" Target="../slideLayouts/slideLayout74.xml"/><Relationship Id="rId58" Type="http://schemas.openxmlformats.org/officeDocument/2006/relationships/slideLayout" Target="../slideLayouts/slideLayout79.xml"/><Relationship Id="rId66" Type="http://schemas.openxmlformats.org/officeDocument/2006/relationships/slideLayout" Target="../slideLayouts/slideLayout87.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23" Type="http://schemas.openxmlformats.org/officeDocument/2006/relationships/slideLayout" Target="../slideLayouts/slideLayout44.xml"/><Relationship Id="rId28" Type="http://schemas.openxmlformats.org/officeDocument/2006/relationships/slideLayout" Target="../slideLayouts/slideLayout49.xml"/><Relationship Id="rId36" Type="http://schemas.openxmlformats.org/officeDocument/2006/relationships/slideLayout" Target="../slideLayouts/slideLayout57.xml"/><Relationship Id="rId49" Type="http://schemas.openxmlformats.org/officeDocument/2006/relationships/slideLayout" Target="../slideLayouts/slideLayout70.xml"/><Relationship Id="rId57" Type="http://schemas.openxmlformats.org/officeDocument/2006/relationships/slideLayout" Target="../slideLayouts/slideLayout78.xml"/><Relationship Id="rId61" Type="http://schemas.openxmlformats.org/officeDocument/2006/relationships/slideLayout" Target="../slideLayouts/slideLayout82.xml"/><Relationship Id="rId10" Type="http://schemas.openxmlformats.org/officeDocument/2006/relationships/slideLayout" Target="../slideLayouts/slideLayout31.xml"/><Relationship Id="rId19" Type="http://schemas.openxmlformats.org/officeDocument/2006/relationships/slideLayout" Target="../slideLayouts/slideLayout40.xml"/><Relationship Id="rId31" Type="http://schemas.openxmlformats.org/officeDocument/2006/relationships/slideLayout" Target="../slideLayouts/slideLayout52.xml"/><Relationship Id="rId44" Type="http://schemas.openxmlformats.org/officeDocument/2006/relationships/slideLayout" Target="../slideLayouts/slideLayout65.xml"/><Relationship Id="rId52" Type="http://schemas.openxmlformats.org/officeDocument/2006/relationships/slideLayout" Target="../slideLayouts/slideLayout73.xml"/><Relationship Id="rId60" Type="http://schemas.openxmlformats.org/officeDocument/2006/relationships/slideLayout" Target="../slideLayouts/slideLayout81.xml"/><Relationship Id="rId65" Type="http://schemas.openxmlformats.org/officeDocument/2006/relationships/slideLayout" Target="../slideLayouts/slideLayout86.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slideLayout" Target="../slideLayouts/slideLayout43.xml"/><Relationship Id="rId27" Type="http://schemas.openxmlformats.org/officeDocument/2006/relationships/slideLayout" Target="../slideLayouts/slideLayout48.xml"/><Relationship Id="rId30" Type="http://schemas.openxmlformats.org/officeDocument/2006/relationships/slideLayout" Target="../slideLayouts/slideLayout51.xml"/><Relationship Id="rId35" Type="http://schemas.openxmlformats.org/officeDocument/2006/relationships/slideLayout" Target="../slideLayouts/slideLayout56.xml"/><Relationship Id="rId43" Type="http://schemas.openxmlformats.org/officeDocument/2006/relationships/slideLayout" Target="../slideLayouts/slideLayout64.xml"/><Relationship Id="rId48" Type="http://schemas.openxmlformats.org/officeDocument/2006/relationships/slideLayout" Target="../slideLayouts/slideLayout69.xml"/><Relationship Id="rId56" Type="http://schemas.openxmlformats.org/officeDocument/2006/relationships/slideLayout" Target="../slideLayouts/slideLayout77.xml"/><Relationship Id="rId64" Type="http://schemas.openxmlformats.org/officeDocument/2006/relationships/slideLayout" Target="../slideLayouts/slideLayout85.xml"/><Relationship Id="rId69" Type="http://schemas.openxmlformats.org/officeDocument/2006/relationships/theme" Target="../theme/theme2.xml"/><Relationship Id="rId8" Type="http://schemas.openxmlformats.org/officeDocument/2006/relationships/slideLayout" Target="../slideLayouts/slideLayout29.xml"/><Relationship Id="rId51" Type="http://schemas.openxmlformats.org/officeDocument/2006/relationships/slideLayout" Target="../slideLayouts/slideLayout72.xml"/><Relationship Id="rId3" Type="http://schemas.openxmlformats.org/officeDocument/2006/relationships/slideLayout" Target="../slideLayouts/slideLayout24.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5" Type="http://schemas.openxmlformats.org/officeDocument/2006/relationships/slideLayout" Target="../slideLayouts/slideLayout46.xml"/><Relationship Id="rId33" Type="http://schemas.openxmlformats.org/officeDocument/2006/relationships/slideLayout" Target="../slideLayouts/slideLayout54.xml"/><Relationship Id="rId38" Type="http://schemas.openxmlformats.org/officeDocument/2006/relationships/slideLayout" Target="../slideLayouts/slideLayout59.xml"/><Relationship Id="rId46" Type="http://schemas.openxmlformats.org/officeDocument/2006/relationships/slideLayout" Target="../slideLayouts/slideLayout67.xml"/><Relationship Id="rId59" Type="http://schemas.openxmlformats.org/officeDocument/2006/relationships/slideLayout" Target="../slideLayouts/slideLayout80.xml"/><Relationship Id="rId67" Type="http://schemas.openxmlformats.org/officeDocument/2006/relationships/slideLayout" Target="../slideLayouts/slideLayout88.xml"/><Relationship Id="rId20" Type="http://schemas.openxmlformats.org/officeDocument/2006/relationships/slideLayout" Target="../slideLayouts/slideLayout41.xml"/><Relationship Id="rId41" Type="http://schemas.openxmlformats.org/officeDocument/2006/relationships/slideLayout" Target="../slideLayouts/slideLayout62.xml"/><Relationship Id="rId54" Type="http://schemas.openxmlformats.org/officeDocument/2006/relationships/slideLayout" Target="../slideLayouts/slideLayout75.xml"/><Relationship Id="rId62"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478374632"/>
      </p:ext>
    </p:extLst>
  </p:cSld>
  <p:clrMap bg1="dk1" tx1="lt1" bg2="dk2" tx2="lt2" accent1="accent1" accent2="accent2" accent3="accent3" accent4="accent4" accent5="accent5" accent6="accent6" hlink="hlink" folHlink="folHlink"/>
  <p:sldLayoutIdLst>
    <p:sldLayoutId id="2147484267" r:id="rId1"/>
    <p:sldLayoutId id="2147484268" r:id="rId2"/>
    <p:sldLayoutId id="2147484269" r:id="rId3"/>
    <p:sldLayoutId id="2147484270" r:id="rId4"/>
    <p:sldLayoutId id="2147484271" r:id="rId5"/>
    <p:sldLayoutId id="2147484272"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1" r:id="rId15"/>
    <p:sldLayoutId id="2147484282" r:id="rId16"/>
    <p:sldLayoutId id="2147484283" r:id="rId17"/>
    <p:sldLayoutId id="2147484284" r:id="rId18"/>
    <p:sldLayoutId id="2147484285" r:id="rId19"/>
    <p:sldLayoutId id="2147484286" r:id="rId20"/>
    <p:sldLayoutId id="2147484402"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1337999067"/>
      </p:ext>
    </p:extLst>
  </p:cSld>
  <p:clrMap bg1="dk1" tx1="lt1" bg2="dk2" tx2="lt2" accent1="accent1" accent2="accent2" accent3="accent3" accent4="accent4" accent5="accent5" accent6="accent6" hlink="hlink" folHlink="folHlink"/>
  <p:sldLayoutIdLst>
    <p:sldLayoutId id="2147484315" r:id="rId1"/>
    <p:sldLayoutId id="2147484316" r:id="rId2"/>
    <p:sldLayoutId id="2147484317" r:id="rId3"/>
    <p:sldLayoutId id="2147484391" r:id="rId4"/>
    <p:sldLayoutId id="2147484385" r:id="rId5"/>
    <p:sldLayoutId id="2147484374" r:id="rId6"/>
    <p:sldLayoutId id="2147484373" r:id="rId7"/>
    <p:sldLayoutId id="2147484356" r:id="rId8"/>
    <p:sldLayoutId id="2147484401" r:id="rId9"/>
    <p:sldLayoutId id="2147484342" r:id="rId10"/>
    <p:sldLayoutId id="2147484340" r:id="rId11"/>
    <p:sldLayoutId id="2147484339" r:id="rId12"/>
    <p:sldLayoutId id="2147484320" r:id="rId13"/>
    <p:sldLayoutId id="2147484321" r:id="rId14"/>
    <p:sldLayoutId id="2147484399" r:id="rId15"/>
    <p:sldLayoutId id="2147484398" r:id="rId16"/>
    <p:sldLayoutId id="2147484397" r:id="rId17"/>
    <p:sldLayoutId id="2147484396" r:id="rId18"/>
    <p:sldLayoutId id="2147484394" r:id="rId19"/>
    <p:sldLayoutId id="2147484393" r:id="rId20"/>
    <p:sldLayoutId id="2147484392" r:id="rId21"/>
    <p:sldLayoutId id="2147484389" r:id="rId22"/>
    <p:sldLayoutId id="2147484387" r:id="rId23"/>
    <p:sldLayoutId id="2147484386" r:id="rId24"/>
    <p:sldLayoutId id="2147484383" r:id="rId25"/>
    <p:sldLayoutId id="2147484382" r:id="rId26"/>
    <p:sldLayoutId id="2147484379" r:id="rId27"/>
    <p:sldLayoutId id="2147484378" r:id="rId28"/>
    <p:sldLayoutId id="2147484369" r:id="rId29"/>
    <p:sldLayoutId id="2147484367" r:id="rId30"/>
    <p:sldLayoutId id="2147484362" r:id="rId31"/>
    <p:sldLayoutId id="2147484361" r:id="rId32"/>
    <p:sldLayoutId id="2147484360" r:id="rId33"/>
    <p:sldLayoutId id="2147484359" r:id="rId34"/>
    <p:sldLayoutId id="2147484358" r:id="rId35"/>
    <p:sldLayoutId id="2147484355" r:id="rId36"/>
    <p:sldLayoutId id="2147484354" r:id="rId37"/>
    <p:sldLayoutId id="2147484353" r:id="rId38"/>
    <p:sldLayoutId id="2147484352" r:id="rId39"/>
    <p:sldLayoutId id="2147484351" r:id="rId40"/>
    <p:sldLayoutId id="2147484350" r:id="rId41"/>
    <p:sldLayoutId id="2147484349" r:id="rId42"/>
    <p:sldLayoutId id="2147484348" r:id="rId43"/>
    <p:sldLayoutId id="2147484345" r:id="rId44"/>
    <p:sldLayoutId id="2147484344" r:id="rId45"/>
    <p:sldLayoutId id="2147484343" r:id="rId46"/>
    <p:sldLayoutId id="2147484323" r:id="rId47"/>
    <p:sldLayoutId id="2147484324" r:id="rId48"/>
    <p:sldLayoutId id="2147484325" r:id="rId49"/>
    <p:sldLayoutId id="2147484326" r:id="rId50"/>
    <p:sldLayoutId id="2147484395" r:id="rId51"/>
    <p:sldLayoutId id="2147484390" r:id="rId52"/>
    <p:sldLayoutId id="2147484388" r:id="rId53"/>
    <p:sldLayoutId id="2147484384" r:id="rId54"/>
    <p:sldLayoutId id="2147484381" r:id="rId55"/>
    <p:sldLayoutId id="2147484376" r:id="rId56"/>
    <p:sldLayoutId id="2147484372" r:id="rId57"/>
    <p:sldLayoutId id="2147484364" r:id="rId58"/>
    <p:sldLayoutId id="2147484357" r:id="rId59"/>
    <p:sldLayoutId id="2147484347" r:id="rId60"/>
    <p:sldLayoutId id="2147484338" r:id="rId61"/>
    <p:sldLayoutId id="2147484328" r:id="rId62"/>
    <p:sldLayoutId id="2147484329" r:id="rId63"/>
    <p:sldLayoutId id="2147484330" r:id="rId64"/>
    <p:sldLayoutId id="2147484331" r:id="rId65"/>
    <p:sldLayoutId id="2147484332" r:id="rId66"/>
    <p:sldLayoutId id="2147484400" r:id="rId67"/>
    <p:sldLayoutId id="2147484334" r:id="rId6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6.xml"/><Relationship Id="rId1" Type="http://schemas.openxmlformats.org/officeDocument/2006/relationships/tags" Target="../tags/tag5.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6.xml"/><Relationship Id="rId1" Type="http://schemas.openxmlformats.org/officeDocument/2006/relationships/tags" Target="../tags/tag6.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6.xml"/><Relationship Id="rId1" Type="http://schemas.openxmlformats.org/officeDocument/2006/relationships/tags" Target="../tags/tag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6.xml"/><Relationship Id="rId1" Type="http://schemas.openxmlformats.org/officeDocument/2006/relationships/tags" Target="../tags/tag8.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6.xml"/><Relationship Id="rId1" Type="http://schemas.openxmlformats.org/officeDocument/2006/relationships/tags" Target="../tags/tag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6.xml"/><Relationship Id="rId1" Type="http://schemas.openxmlformats.org/officeDocument/2006/relationships/tags" Target="../tags/tag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dmakogon/novacc2017.2" TargetMode="External"/><Relationship Id="rId2" Type="http://schemas.openxmlformats.org/officeDocument/2006/relationships/notesSlide" Target="../notesSlides/notesSlide43.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8.xml"/><Relationship Id="rId1" Type="http://schemas.openxmlformats.org/officeDocument/2006/relationships/tags" Target="../tags/tag2.xml"/><Relationship Id="rId5" Type="http://schemas.openxmlformats.org/officeDocument/2006/relationships/image" Target="../media/image7.jp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6.xml"/><Relationship Id="rId1" Type="http://schemas.openxmlformats.org/officeDocument/2006/relationships/tags" Target="../tags/tag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6.xml"/><Relationship Id="rId1" Type="http://schemas.openxmlformats.org/officeDocument/2006/relationships/tags" Target="../tags/tag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4616648"/>
          </a:xfrm>
        </p:spPr>
        <p:txBody>
          <a:bodyPr/>
          <a:lstStyle/>
          <a:p>
            <a:r>
              <a:rPr lang="en-US" dirty="0"/>
              <a:t>So, you </a:t>
            </a:r>
            <a:r>
              <a:rPr lang="en-US" dirty="0" err="1"/>
              <a:t>wanna</a:t>
            </a:r>
            <a:r>
              <a:rPr lang="en-US" dirty="0"/>
              <a:t> give a</a:t>
            </a:r>
            <a:br>
              <a:rPr lang="en-US" dirty="0"/>
            </a:br>
            <a:r>
              <a:rPr lang="en-US" dirty="0"/>
              <a:t>tech talk?</a:t>
            </a:r>
            <a:br>
              <a:rPr lang="is-IS" sz="6000" dirty="0"/>
            </a:br>
            <a:br>
              <a:rPr lang="is-IS" sz="6000" dirty="0"/>
            </a:br>
            <a:r>
              <a:rPr lang="is-IS" sz="4400" dirty="0"/>
              <a:t>David Makogon, Microsoft</a:t>
            </a:r>
            <a:br>
              <a:rPr lang="en-US" dirty="0"/>
            </a:br>
            <a:endParaRPr lang="en-US" dirty="0"/>
          </a:p>
        </p:txBody>
      </p:sp>
      <p:sp>
        <p:nvSpPr>
          <p:cNvPr id="6" name="Text Placeholder 4"/>
          <p:cNvSpPr txBox="1">
            <a:spLocks/>
          </p:cNvSpPr>
          <p:nvPr/>
        </p:nvSpPr>
        <p:spPr>
          <a:xfrm>
            <a:off x="281052" y="5622207"/>
            <a:ext cx="3803585" cy="140476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dmakogon</a:t>
            </a:r>
            <a:endParaRPr lang="en-US" sz="3999" dirty="0"/>
          </a:p>
          <a:p>
            <a:pPr marL="0" indent="0">
              <a:buNone/>
            </a:pPr>
            <a:r>
              <a:rPr lang="en-US" sz="3999" dirty="0" err="1"/>
              <a:t>www.dmak.io</a:t>
            </a:r>
            <a:endParaRPr lang="en-US" sz="3999" dirty="0"/>
          </a:p>
        </p:txBody>
      </p:sp>
      <p:sp>
        <p:nvSpPr>
          <p:cNvPr id="7" name="Text Placeholder 4"/>
          <p:cNvSpPr txBox="1">
            <a:spLocks/>
          </p:cNvSpPr>
          <p:nvPr/>
        </p:nvSpPr>
        <p:spPr>
          <a:xfrm>
            <a:off x="281052" y="469904"/>
            <a:ext cx="10258572" cy="106097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novacodecamp</a:t>
            </a:r>
            <a:endParaRPr lang="en-US" sz="3999" dirty="0"/>
          </a:p>
        </p:txBody>
      </p:sp>
    </p:spTree>
    <p:extLst>
      <p:ext uri="{BB962C8B-B14F-4D97-AF65-F5344CB8AC3E}">
        <p14:creationId xmlns:p14="http://schemas.microsoft.com/office/powerpoint/2010/main" val="1533974707"/>
      </p:ext>
    </p:extLst>
  </p:cSld>
  <p:clrMapOvr>
    <a:masterClrMapping/>
  </p:clrMapOvr>
  <p:transition advTm="1172">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Code editors and shells…</a:t>
            </a:r>
          </a:p>
        </p:txBody>
      </p:sp>
    </p:spTree>
    <p:extLst>
      <p:ext uri="{BB962C8B-B14F-4D97-AF65-F5344CB8AC3E}">
        <p14:creationId xmlns:p14="http://schemas.microsoft.com/office/powerpoint/2010/main" val="2612003961"/>
      </p:ext>
    </p:extLst>
  </p:cSld>
  <p:clrMapOvr>
    <a:masterClrMapping/>
  </p:clrMapOvr>
  <p:transition advTm="106">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Human interaction</a:t>
            </a:r>
          </a:p>
        </p:txBody>
      </p:sp>
    </p:spTree>
    <p:extLst>
      <p:ext uri="{BB962C8B-B14F-4D97-AF65-F5344CB8AC3E}">
        <p14:creationId xmlns:p14="http://schemas.microsoft.com/office/powerpoint/2010/main" val="2292016150"/>
      </p:ext>
    </p:extLst>
  </p:cSld>
  <p:clrMapOvr>
    <a:masterClrMapping/>
  </p:clrMapOvr>
  <p:transition advTm="217">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 your audience</a:t>
            </a:r>
          </a:p>
        </p:txBody>
      </p:sp>
      <p:sp>
        <p:nvSpPr>
          <p:cNvPr id="3" name="Text Placeholder 2"/>
          <p:cNvSpPr>
            <a:spLocks noGrp="1"/>
          </p:cNvSpPr>
          <p:nvPr>
            <p:ph type="body" sz="quarter" idx="10"/>
          </p:nvPr>
        </p:nvSpPr>
        <p:spPr>
          <a:xfrm>
            <a:off x="274638" y="1212850"/>
            <a:ext cx="11887200" cy="4801314"/>
          </a:xfrm>
        </p:spPr>
        <p:txBody>
          <a:bodyPr/>
          <a:lstStyle/>
          <a:p>
            <a:endParaRPr lang="en-US" dirty="0"/>
          </a:p>
          <a:p>
            <a:endParaRPr lang="en-US" dirty="0"/>
          </a:p>
          <a:p>
            <a:r>
              <a:rPr lang="en-US" dirty="0"/>
              <a:t>Skill level and background</a:t>
            </a:r>
          </a:p>
          <a:p>
            <a:endParaRPr lang="en-US" dirty="0"/>
          </a:p>
          <a:p>
            <a:r>
              <a:rPr lang="en-US" dirty="0"/>
              <a:t>Primary language (in general)</a:t>
            </a:r>
          </a:p>
          <a:p>
            <a:endParaRPr lang="en-US" dirty="0"/>
          </a:p>
          <a:p>
            <a:r>
              <a:rPr lang="en-US" dirty="0"/>
              <a:t>Assignment: look around you</a:t>
            </a:r>
          </a:p>
        </p:txBody>
      </p:sp>
    </p:spTree>
    <p:custDataLst>
      <p:tags r:id="rId1"/>
    </p:custDataLst>
    <p:extLst>
      <p:ext uri="{BB962C8B-B14F-4D97-AF65-F5344CB8AC3E}">
        <p14:creationId xmlns:p14="http://schemas.microsoft.com/office/powerpoint/2010/main" val="113441882"/>
      </p:ext>
    </p:extLst>
  </p:cSld>
  <p:clrMapOvr>
    <a:masterClrMapping/>
  </p:clrMapOvr>
  <p:transition advTm="1923">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6CA85-9ABD-43A9-8BC5-520364B44B86}"/>
              </a:ext>
            </a:extLst>
          </p:cNvPr>
          <p:cNvSpPr>
            <a:spLocks noGrp="1"/>
          </p:cNvSpPr>
          <p:nvPr>
            <p:ph type="title"/>
          </p:nvPr>
        </p:nvSpPr>
        <p:spPr/>
        <p:txBody>
          <a:bodyPr/>
          <a:lstStyle/>
          <a:p>
            <a:r>
              <a:rPr lang="en-US" dirty="0"/>
              <a:t>Jokes</a:t>
            </a:r>
          </a:p>
        </p:txBody>
      </p:sp>
      <p:sp>
        <p:nvSpPr>
          <p:cNvPr id="3" name="Text Placeholder 2">
            <a:extLst>
              <a:ext uri="{FF2B5EF4-FFF2-40B4-BE49-F238E27FC236}">
                <a16:creationId xmlns:a16="http://schemas.microsoft.com/office/drawing/2014/main" id="{51A35FD7-132C-4DAF-B6FD-2FE434F8CDB4}"/>
              </a:ext>
            </a:extLst>
          </p:cNvPr>
          <p:cNvSpPr>
            <a:spLocks noGrp="1"/>
          </p:cNvSpPr>
          <p:nvPr>
            <p:ph type="body" sz="quarter" idx="10"/>
          </p:nvPr>
        </p:nvSpPr>
        <p:spPr>
          <a:xfrm>
            <a:off x="3095221" y="1744662"/>
            <a:ext cx="3124200" cy="932563"/>
          </a:xfrm>
        </p:spPr>
        <p:txBody>
          <a:bodyPr/>
          <a:lstStyle/>
          <a:p>
            <a:pPr algn="ctr"/>
            <a:r>
              <a:rPr lang="en-US" sz="5400" dirty="0"/>
              <a:t>Political</a:t>
            </a:r>
          </a:p>
        </p:txBody>
      </p:sp>
      <p:sp>
        <p:nvSpPr>
          <p:cNvPr id="4" name="Text Placeholder 2">
            <a:extLst>
              <a:ext uri="{FF2B5EF4-FFF2-40B4-BE49-F238E27FC236}">
                <a16:creationId xmlns:a16="http://schemas.microsoft.com/office/drawing/2014/main" id="{BABE4ACF-E8F6-4C23-9082-6165D9E7E5A7}"/>
              </a:ext>
            </a:extLst>
          </p:cNvPr>
          <p:cNvSpPr txBox="1">
            <a:spLocks/>
          </p:cNvSpPr>
          <p:nvPr/>
        </p:nvSpPr>
        <p:spPr>
          <a:xfrm>
            <a:off x="2103437" y="3497262"/>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5400" dirty="0"/>
              <a:t>Adult</a:t>
            </a:r>
          </a:p>
        </p:txBody>
      </p:sp>
      <p:sp>
        <p:nvSpPr>
          <p:cNvPr id="5" name="Text Placeholder 2">
            <a:extLst>
              <a:ext uri="{FF2B5EF4-FFF2-40B4-BE49-F238E27FC236}">
                <a16:creationId xmlns:a16="http://schemas.microsoft.com/office/drawing/2014/main" id="{AE264A47-B365-4640-A602-307E4F49B35F}"/>
              </a:ext>
            </a:extLst>
          </p:cNvPr>
          <p:cNvSpPr txBox="1">
            <a:spLocks/>
          </p:cNvSpPr>
          <p:nvPr/>
        </p:nvSpPr>
        <p:spPr>
          <a:xfrm>
            <a:off x="6446837" y="2581940"/>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Off-color</a:t>
            </a:r>
          </a:p>
        </p:txBody>
      </p:sp>
      <p:sp>
        <p:nvSpPr>
          <p:cNvPr id="6" name="Text Placeholder 2">
            <a:extLst>
              <a:ext uri="{FF2B5EF4-FFF2-40B4-BE49-F238E27FC236}">
                <a16:creationId xmlns:a16="http://schemas.microsoft.com/office/drawing/2014/main" id="{4FE73BA7-355A-499C-8036-1380A126540D}"/>
              </a:ext>
            </a:extLst>
          </p:cNvPr>
          <p:cNvSpPr txBox="1">
            <a:spLocks/>
          </p:cNvSpPr>
          <p:nvPr/>
        </p:nvSpPr>
        <p:spPr>
          <a:xfrm>
            <a:off x="5151437" y="4235964"/>
            <a:ext cx="55626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Country-specific</a:t>
            </a:r>
          </a:p>
        </p:txBody>
      </p:sp>
      <p:pic>
        <p:nvPicPr>
          <p:cNvPr id="1026" name="Picture 2" descr="https://upload.wikimedia.org/wikipedia/commons/thumb/3/31/ProhibitionSign2.svg/1200px-ProhibitionSign2.svg.png">
            <a:extLst>
              <a:ext uri="{FF2B5EF4-FFF2-40B4-BE49-F238E27FC236}">
                <a16:creationId xmlns:a16="http://schemas.microsoft.com/office/drawing/2014/main" id="{8E54EE7A-5FA9-42DE-9009-3FFAE549B2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5113" y="194160"/>
            <a:ext cx="6537324" cy="65373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98220" y="2354262"/>
            <a:ext cx="12242402" cy="2616101"/>
          </a:xfrm>
          <a:prstGeom prst="rect">
            <a:avLst/>
          </a:prstGeom>
          <a:solidFill>
            <a:schemeClr val="tx1"/>
          </a:solidFill>
        </p:spPr>
        <p:txBody>
          <a:bodyPr wrap="square" lIns="182880" tIns="146304" rIns="182880" bIns="146304" rtlCol="0">
            <a:spAutoFit/>
          </a:bodyPr>
          <a:lstStyle/>
          <a:p>
            <a:pPr algn="ctr">
              <a:lnSpc>
                <a:spcPct val="90000"/>
              </a:lnSpc>
              <a:spcAft>
                <a:spcPts val="600"/>
              </a:spcAft>
            </a:pPr>
            <a:r>
              <a:rPr lang="en-US" sz="5400" dirty="0">
                <a:solidFill>
                  <a:schemeClr val="accent6"/>
                </a:solidFill>
              </a:rPr>
              <a:t>There are 10 types of people:</a:t>
            </a:r>
          </a:p>
          <a:p>
            <a:pPr algn="ctr">
              <a:lnSpc>
                <a:spcPct val="90000"/>
              </a:lnSpc>
              <a:spcAft>
                <a:spcPts val="600"/>
              </a:spcAft>
            </a:pPr>
            <a:r>
              <a:rPr lang="en-US" sz="5400" dirty="0">
                <a:solidFill>
                  <a:schemeClr val="accent6"/>
                </a:solidFill>
              </a:rPr>
              <a:t>Those who understand binary…</a:t>
            </a:r>
            <a:br>
              <a:rPr lang="en-US" sz="5400" dirty="0">
                <a:solidFill>
                  <a:schemeClr val="accent6"/>
                </a:solidFill>
              </a:rPr>
            </a:br>
            <a:r>
              <a:rPr lang="en-US" sz="5400" dirty="0">
                <a:solidFill>
                  <a:schemeClr val="accent6"/>
                </a:solidFill>
              </a:rPr>
              <a:t>And those who don’t</a:t>
            </a:r>
          </a:p>
        </p:txBody>
      </p:sp>
    </p:spTree>
    <p:custDataLst>
      <p:tags r:id="rId1"/>
    </p:custDataLst>
    <p:extLst>
      <p:ext uri="{BB962C8B-B14F-4D97-AF65-F5344CB8AC3E}">
        <p14:creationId xmlns:p14="http://schemas.microsoft.com/office/powerpoint/2010/main" val="1194732893"/>
      </p:ext>
    </p:extLst>
  </p:cSld>
  <p:clrMapOvr>
    <a:masterClrMapping/>
  </p:clrMapOvr>
  <p:transition advTm="17702">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500"/>
                                        <p:tgtEl>
                                          <p:spTgt spid="102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E32B2-1891-4973-8D6B-BBBA25D6874D}"/>
              </a:ext>
            </a:extLst>
          </p:cNvPr>
          <p:cNvSpPr>
            <a:spLocks noGrp="1"/>
          </p:cNvSpPr>
          <p:nvPr>
            <p:ph type="title"/>
          </p:nvPr>
        </p:nvSpPr>
        <p:spPr/>
        <p:txBody>
          <a:bodyPr/>
          <a:lstStyle/>
          <a:p>
            <a:r>
              <a:rPr lang="en-US" dirty="0"/>
              <a:t>Your voice</a:t>
            </a:r>
            <a:br>
              <a:rPr lang="en-US" dirty="0"/>
            </a:br>
            <a:endParaRPr lang="en-US" dirty="0"/>
          </a:p>
        </p:txBody>
      </p:sp>
      <p:sp>
        <p:nvSpPr>
          <p:cNvPr id="3" name="Text Placeholder 2">
            <a:extLst>
              <a:ext uri="{FF2B5EF4-FFF2-40B4-BE49-F238E27FC236}">
                <a16:creationId xmlns:a16="http://schemas.microsoft.com/office/drawing/2014/main" id="{EABE0D55-C894-4176-8166-C6841CE71679}"/>
              </a:ext>
            </a:extLst>
          </p:cNvPr>
          <p:cNvSpPr>
            <a:spLocks noGrp="1"/>
          </p:cNvSpPr>
          <p:nvPr>
            <p:ph type="body" sz="quarter" idx="10"/>
          </p:nvPr>
        </p:nvSpPr>
        <p:spPr>
          <a:xfrm>
            <a:off x="274638" y="1212850"/>
            <a:ext cx="11887200" cy="2769989"/>
          </a:xfrm>
        </p:spPr>
        <p:txBody>
          <a:bodyPr/>
          <a:lstStyle/>
          <a:p>
            <a:r>
              <a:rPr lang="en-US" dirty="0"/>
              <a:t>The volume</a:t>
            </a:r>
          </a:p>
          <a:p>
            <a:r>
              <a:rPr lang="en-US" dirty="0"/>
              <a:t>The direction</a:t>
            </a:r>
          </a:p>
          <a:p>
            <a:r>
              <a:rPr lang="en-US" dirty="0"/>
              <a:t>The mic</a:t>
            </a:r>
          </a:p>
          <a:p>
            <a:endParaRPr lang="en-US" dirty="0"/>
          </a:p>
        </p:txBody>
      </p:sp>
    </p:spTree>
    <p:custDataLst>
      <p:tags r:id="rId1"/>
    </p:custDataLst>
    <p:extLst>
      <p:ext uri="{BB962C8B-B14F-4D97-AF65-F5344CB8AC3E}">
        <p14:creationId xmlns:p14="http://schemas.microsoft.com/office/powerpoint/2010/main" val="592956311"/>
      </p:ext>
    </p:extLst>
  </p:cSld>
  <p:clrMapOvr>
    <a:masterClrMapping/>
  </p:clrMapOvr>
  <p:transition advTm="299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D979C-9555-4EFA-A797-049AB259D8FD}"/>
              </a:ext>
            </a:extLst>
          </p:cNvPr>
          <p:cNvSpPr>
            <a:spLocks noGrp="1"/>
          </p:cNvSpPr>
          <p:nvPr>
            <p:ph type="title"/>
          </p:nvPr>
        </p:nvSpPr>
        <p:spPr/>
        <p:txBody>
          <a:bodyPr/>
          <a:lstStyle/>
          <a:p>
            <a:r>
              <a:rPr lang="en-US" dirty="0"/>
              <a:t>Your location</a:t>
            </a:r>
          </a:p>
        </p:txBody>
      </p:sp>
      <p:sp>
        <p:nvSpPr>
          <p:cNvPr id="3" name="Text Placeholder 2">
            <a:extLst>
              <a:ext uri="{FF2B5EF4-FFF2-40B4-BE49-F238E27FC236}">
                <a16:creationId xmlns:a16="http://schemas.microsoft.com/office/drawing/2014/main" id="{4F2A5119-1345-4850-8F3E-25CF2321ACB6}"/>
              </a:ext>
            </a:extLst>
          </p:cNvPr>
          <p:cNvSpPr>
            <a:spLocks noGrp="1"/>
          </p:cNvSpPr>
          <p:nvPr>
            <p:ph type="body" sz="quarter" idx="10"/>
          </p:nvPr>
        </p:nvSpPr>
        <p:spPr>
          <a:xfrm>
            <a:off x="274638" y="1212850"/>
            <a:ext cx="11887200" cy="1415772"/>
          </a:xfrm>
        </p:spPr>
        <p:txBody>
          <a:bodyPr/>
          <a:lstStyle/>
          <a:p>
            <a:r>
              <a:rPr lang="en-US" dirty="0"/>
              <a:t>Where are you hiding???</a:t>
            </a:r>
          </a:p>
          <a:p>
            <a:r>
              <a:rPr lang="en-US" dirty="0"/>
              <a:t>Are you moving?</a:t>
            </a:r>
          </a:p>
        </p:txBody>
      </p:sp>
    </p:spTree>
    <p:custDataLst>
      <p:tags r:id="rId1"/>
    </p:custDataLst>
    <p:extLst>
      <p:ext uri="{BB962C8B-B14F-4D97-AF65-F5344CB8AC3E}">
        <p14:creationId xmlns:p14="http://schemas.microsoft.com/office/powerpoint/2010/main" val="2872994311"/>
      </p:ext>
    </p:extLst>
  </p:cSld>
  <p:clrMapOvr>
    <a:masterClrMapping/>
  </p:clrMapOvr>
  <p:transition advTm="4056">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DE585-67DE-4B49-A3C7-88FA1288AA9F}"/>
              </a:ext>
            </a:extLst>
          </p:cNvPr>
          <p:cNvSpPr>
            <a:spLocks noGrp="1"/>
          </p:cNvSpPr>
          <p:nvPr>
            <p:ph type="title"/>
          </p:nvPr>
        </p:nvSpPr>
        <p:spPr/>
        <p:txBody>
          <a:bodyPr/>
          <a:lstStyle/>
          <a:p>
            <a:r>
              <a:rPr lang="en-US" dirty="0"/>
              <a:t>Highlighting</a:t>
            </a:r>
          </a:p>
        </p:txBody>
      </p:sp>
      <p:sp>
        <p:nvSpPr>
          <p:cNvPr id="3" name="Text Placeholder 2">
            <a:extLst>
              <a:ext uri="{FF2B5EF4-FFF2-40B4-BE49-F238E27FC236}">
                <a16:creationId xmlns:a16="http://schemas.microsoft.com/office/drawing/2014/main" id="{555EA353-4386-4069-AB86-F42096F9630A}"/>
              </a:ext>
            </a:extLst>
          </p:cNvPr>
          <p:cNvSpPr>
            <a:spLocks noGrp="1"/>
          </p:cNvSpPr>
          <p:nvPr>
            <p:ph type="body" sz="quarter" idx="10"/>
          </p:nvPr>
        </p:nvSpPr>
        <p:spPr>
          <a:xfrm>
            <a:off x="274638" y="1212850"/>
            <a:ext cx="11887200" cy="4124206"/>
          </a:xfrm>
        </p:spPr>
        <p:txBody>
          <a:bodyPr/>
          <a:lstStyle/>
          <a:p>
            <a:endParaRPr lang="en-US" dirty="0"/>
          </a:p>
          <a:p>
            <a:r>
              <a:rPr lang="en-US" dirty="0"/>
              <a:t>Pointing devices</a:t>
            </a:r>
          </a:p>
          <a:p>
            <a:r>
              <a:rPr lang="en-US" dirty="0"/>
              <a:t>Hand gestures</a:t>
            </a:r>
          </a:p>
          <a:p>
            <a:r>
              <a:rPr lang="en-US" dirty="0"/>
              <a:t>Zooming</a:t>
            </a:r>
          </a:p>
          <a:p>
            <a:endParaRPr lang="en-US" dirty="0"/>
          </a:p>
          <a:p>
            <a:r>
              <a:rPr lang="en-US" dirty="0"/>
              <a:t>“As you can see…”</a:t>
            </a:r>
          </a:p>
        </p:txBody>
      </p:sp>
    </p:spTree>
    <p:custDataLst>
      <p:tags r:id="rId1"/>
    </p:custDataLst>
    <p:extLst>
      <p:ext uri="{BB962C8B-B14F-4D97-AF65-F5344CB8AC3E}">
        <p14:creationId xmlns:p14="http://schemas.microsoft.com/office/powerpoint/2010/main" val="3015033678"/>
      </p:ext>
    </p:extLst>
  </p:cSld>
  <p:clrMapOvr>
    <a:masterClrMapping/>
  </p:clrMapOvr>
  <p:transition advTm="14957">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C3305-7E96-4141-B163-448067039627}"/>
              </a:ext>
            </a:extLst>
          </p:cNvPr>
          <p:cNvSpPr>
            <a:spLocks noGrp="1"/>
          </p:cNvSpPr>
          <p:nvPr>
            <p:ph type="title"/>
          </p:nvPr>
        </p:nvSpPr>
        <p:spPr/>
        <p:txBody>
          <a:bodyPr/>
          <a:lstStyle/>
          <a:p>
            <a:r>
              <a:rPr lang="en-US" dirty="0"/>
              <a:t>Terms and acronyms</a:t>
            </a:r>
          </a:p>
        </p:txBody>
      </p:sp>
      <p:sp>
        <p:nvSpPr>
          <p:cNvPr id="3" name="Text Placeholder 2">
            <a:extLst>
              <a:ext uri="{FF2B5EF4-FFF2-40B4-BE49-F238E27FC236}">
                <a16:creationId xmlns:a16="http://schemas.microsoft.com/office/drawing/2014/main" id="{D2BE251F-DCEE-4D35-A563-6CC3602FFA3A}"/>
              </a:ext>
            </a:extLst>
          </p:cNvPr>
          <p:cNvSpPr>
            <a:spLocks noGrp="1"/>
          </p:cNvSpPr>
          <p:nvPr>
            <p:ph type="body" sz="quarter" idx="10"/>
          </p:nvPr>
        </p:nvSpPr>
        <p:spPr>
          <a:xfrm>
            <a:off x="274638" y="1212850"/>
            <a:ext cx="11887200" cy="2769989"/>
          </a:xfrm>
        </p:spPr>
        <p:txBody>
          <a:bodyPr/>
          <a:lstStyle/>
          <a:p>
            <a:endParaRPr lang="en-US" dirty="0"/>
          </a:p>
          <a:p>
            <a:r>
              <a:rPr lang="en-US" dirty="0"/>
              <a:t>Don’t assume people know them!</a:t>
            </a:r>
          </a:p>
          <a:p>
            <a:endParaRPr lang="en-US" dirty="0"/>
          </a:p>
          <a:p>
            <a:r>
              <a:rPr lang="en-US" dirty="0"/>
              <a:t>You know them. Explain them.</a:t>
            </a:r>
          </a:p>
        </p:txBody>
      </p:sp>
    </p:spTree>
    <p:extLst>
      <p:ext uri="{BB962C8B-B14F-4D97-AF65-F5344CB8AC3E}">
        <p14:creationId xmlns:p14="http://schemas.microsoft.com/office/powerpoint/2010/main" val="9514649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CD4FE-6668-4FD2-BAD5-E0530D60F11E}"/>
              </a:ext>
            </a:extLst>
          </p:cNvPr>
          <p:cNvSpPr>
            <a:spLocks noGrp="1"/>
          </p:cNvSpPr>
          <p:nvPr>
            <p:ph type="title"/>
          </p:nvPr>
        </p:nvSpPr>
        <p:spPr/>
        <p:txBody>
          <a:bodyPr/>
          <a:lstStyle/>
          <a:p>
            <a:r>
              <a:rPr lang="en-US" dirty="0"/>
              <a:t>Q&amp;A – what to do</a:t>
            </a:r>
          </a:p>
        </p:txBody>
      </p:sp>
      <p:sp>
        <p:nvSpPr>
          <p:cNvPr id="3" name="Text Placeholder 2">
            <a:extLst>
              <a:ext uri="{FF2B5EF4-FFF2-40B4-BE49-F238E27FC236}">
                <a16:creationId xmlns:a16="http://schemas.microsoft.com/office/drawing/2014/main" id="{84AB761B-AAFC-4B98-A662-43CDE281451C}"/>
              </a:ext>
            </a:extLst>
          </p:cNvPr>
          <p:cNvSpPr>
            <a:spLocks noGrp="1"/>
          </p:cNvSpPr>
          <p:nvPr>
            <p:ph type="body" sz="quarter" idx="10"/>
          </p:nvPr>
        </p:nvSpPr>
        <p:spPr>
          <a:xfrm>
            <a:off x="274638" y="1212850"/>
            <a:ext cx="11887200" cy="5478423"/>
          </a:xfrm>
        </p:spPr>
        <p:txBody>
          <a:bodyPr/>
          <a:lstStyle/>
          <a:p>
            <a:endParaRPr lang="en-US" dirty="0"/>
          </a:p>
          <a:p>
            <a:r>
              <a:rPr lang="en-US" dirty="0"/>
              <a:t>Look for raised hands</a:t>
            </a:r>
          </a:p>
          <a:p>
            <a:r>
              <a:rPr lang="en-US" dirty="0"/>
              <a:t>Repeat</a:t>
            </a:r>
          </a:p>
          <a:p>
            <a:r>
              <a:rPr lang="en-US" dirty="0"/>
              <a:t>Repeat</a:t>
            </a:r>
          </a:p>
          <a:p>
            <a:r>
              <a:rPr lang="en-US" dirty="0"/>
              <a:t>Repeat</a:t>
            </a:r>
          </a:p>
          <a:p>
            <a:r>
              <a:rPr lang="en-US" dirty="0"/>
              <a:t>Repeat</a:t>
            </a:r>
          </a:p>
          <a:p>
            <a:r>
              <a:rPr lang="en-US" dirty="0"/>
              <a:t>Repeat</a:t>
            </a:r>
          </a:p>
          <a:p>
            <a:r>
              <a:rPr lang="en-US" dirty="0"/>
              <a:t>Repeat</a:t>
            </a:r>
          </a:p>
        </p:txBody>
      </p:sp>
      <p:sp>
        <p:nvSpPr>
          <p:cNvPr id="4" name="TextBox 3">
            <a:extLst>
              <a:ext uri="{FF2B5EF4-FFF2-40B4-BE49-F238E27FC236}">
                <a16:creationId xmlns:a16="http://schemas.microsoft.com/office/drawing/2014/main" id="{8EBECBBF-A6FE-4469-81F5-C6E39BDA2C33}"/>
              </a:ext>
            </a:extLst>
          </p:cNvPr>
          <p:cNvSpPr txBox="1"/>
          <p:nvPr/>
        </p:nvSpPr>
        <p:spPr>
          <a:xfrm>
            <a:off x="6065837" y="1897062"/>
            <a:ext cx="6553200" cy="4635115"/>
          </a:xfrm>
          <a:prstGeom prst="rect">
            <a:avLst/>
          </a:prstGeom>
          <a:noFill/>
        </p:spPr>
        <p:txBody>
          <a:bodyPr wrap="square" lIns="182880" tIns="146304" rIns="182880" bIns="146304" rtlCol="0">
            <a:spAutoFit/>
          </a:bodyPr>
          <a:lstStyle/>
          <a:p>
            <a:pPr>
              <a:lnSpc>
                <a:spcPct val="90000"/>
              </a:lnSpc>
              <a:spcAft>
                <a:spcPts val="600"/>
              </a:spcAft>
            </a:pPr>
            <a:r>
              <a:rPr lang="en-US" sz="4000" dirty="0">
                <a:gradFill>
                  <a:gsLst>
                    <a:gs pos="1250">
                      <a:schemeClr val="tx1"/>
                    </a:gs>
                    <a:gs pos="99000">
                      <a:schemeClr val="tx1"/>
                    </a:gs>
                  </a:gsLst>
                  <a:lin ang="5400000" scaled="0"/>
                </a:gradFill>
                <a:latin typeface="+mj-lt"/>
              </a:rPr>
              <a:t>Save to the end?</a:t>
            </a:r>
          </a:p>
          <a:p>
            <a:pPr>
              <a:lnSpc>
                <a:spcPct val="90000"/>
              </a:lnSpc>
              <a:spcAft>
                <a:spcPts val="600"/>
              </a:spcAft>
            </a:pPr>
            <a:r>
              <a:rPr lang="en-US" sz="4000" dirty="0">
                <a:gradFill>
                  <a:gsLst>
                    <a:gs pos="1250">
                      <a:schemeClr val="tx1"/>
                    </a:gs>
                    <a:gs pos="99000">
                      <a:schemeClr val="tx1"/>
                    </a:gs>
                  </a:gsLst>
                  <a:lin ang="5400000" scaled="0"/>
                </a:gradFill>
                <a:latin typeface="+mj-lt"/>
              </a:rPr>
              <a:t>Interactive?</a:t>
            </a:r>
          </a:p>
          <a:p>
            <a:pPr>
              <a:lnSpc>
                <a:spcPct val="90000"/>
              </a:lnSpc>
              <a:spcAft>
                <a:spcPts val="600"/>
              </a:spcAft>
            </a:pPr>
            <a:endParaRPr lang="en-US" sz="4000" dirty="0">
              <a:gradFill>
                <a:gsLst>
                  <a:gs pos="1250">
                    <a:schemeClr val="tx1"/>
                  </a:gs>
                  <a:gs pos="99000">
                    <a:schemeClr val="tx1"/>
                  </a:gs>
                </a:gsLst>
                <a:lin ang="5400000" scaled="0"/>
              </a:gradFill>
              <a:latin typeface="+mj-lt"/>
            </a:endParaRPr>
          </a:p>
          <a:p>
            <a:pPr>
              <a:lnSpc>
                <a:spcPct val="90000"/>
              </a:lnSpc>
              <a:spcAft>
                <a:spcPts val="600"/>
              </a:spcAft>
            </a:pPr>
            <a:r>
              <a:rPr lang="en-US" sz="4000" dirty="0">
                <a:gradFill>
                  <a:gsLst>
                    <a:gs pos="1250">
                      <a:schemeClr val="tx1"/>
                    </a:gs>
                    <a:gs pos="99000">
                      <a:schemeClr val="tx1"/>
                    </a:gs>
                  </a:gsLst>
                  <a:lin ang="5400000" scaled="0"/>
                </a:gradFill>
                <a:latin typeface="+mj-lt"/>
              </a:rPr>
              <a:t>It’s ok to cut short</a:t>
            </a:r>
          </a:p>
          <a:p>
            <a:pPr>
              <a:lnSpc>
                <a:spcPct val="90000"/>
              </a:lnSpc>
              <a:spcAft>
                <a:spcPts val="600"/>
              </a:spcAft>
            </a:pPr>
            <a:r>
              <a:rPr lang="en-US" sz="4000" dirty="0">
                <a:gradFill>
                  <a:gsLst>
                    <a:gs pos="1250">
                      <a:schemeClr val="tx1"/>
                    </a:gs>
                    <a:gs pos="99000">
                      <a:schemeClr val="tx1"/>
                    </a:gs>
                  </a:gsLst>
                  <a:lin ang="5400000" scaled="0"/>
                </a:gradFill>
                <a:latin typeface="+mj-lt"/>
              </a:rPr>
              <a:t>(politely)</a:t>
            </a:r>
          </a:p>
          <a:p>
            <a:pPr>
              <a:lnSpc>
                <a:spcPct val="90000"/>
              </a:lnSpc>
              <a:spcAft>
                <a:spcPts val="600"/>
              </a:spcAft>
            </a:pPr>
            <a:endParaRPr lang="en-US" sz="4000" dirty="0">
              <a:gradFill>
                <a:gsLst>
                  <a:gs pos="1250">
                    <a:schemeClr val="tx1"/>
                  </a:gs>
                  <a:gs pos="99000">
                    <a:schemeClr val="tx1"/>
                  </a:gs>
                </a:gsLst>
                <a:lin ang="5400000" scaled="0"/>
              </a:gradFill>
              <a:latin typeface="+mj-lt"/>
            </a:endParaRPr>
          </a:p>
          <a:p>
            <a:pPr>
              <a:lnSpc>
                <a:spcPct val="90000"/>
              </a:lnSpc>
              <a:spcAft>
                <a:spcPts val="600"/>
              </a:spcAft>
            </a:pPr>
            <a:r>
              <a:rPr lang="en-US" sz="4000" dirty="0">
                <a:gradFill>
                  <a:gsLst>
                    <a:gs pos="1250">
                      <a:schemeClr val="tx1"/>
                    </a:gs>
                    <a:gs pos="99000">
                      <a:schemeClr val="tx1"/>
                    </a:gs>
                  </a:gsLst>
                  <a:lin ang="5400000" scaled="0"/>
                </a:gradFill>
                <a:latin typeface="+mj-lt"/>
              </a:rPr>
              <a:t>“I don’t know” is ok</a:t>
            </a:r>
          </a:p>
        </p:txBody>
      </p:sp>
    </p:spTree>
    <p:extLst>
      <p:ext uri="{BB962C8B-B14F-4D97-AF65-F5344CB8AC3E}">
        <p14:creationId xmlns:p14="http://schemas.microsoft.com/office/powerpoint/2010/main" val="40036367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0" end="0"/>
                                            </p:txEl>
                                          </p:spTgt>
                                        </p:tgtEl>
                                        <p:attrNameLst>
                                          <p:attrName>style.visibility</p:attrName>
                                        </p:attrNameLst>
                                      </p:cBhvr>
                                      <p:to>
                                        <p:strVal val="visible"/>
                                      </p:to>
                                    </p:set>
                                    <p:animEffect transition="in" filter="fade">
                                      <p:cBhvr>
                                        <p:cTn id="32" dur="500"/>
                                        <p:tgtEl>
                                          <p:spTgt spid="4">
                                            <p:txEl>
                                              <p:pRg st="0" end="0"/>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
                                            <p:txEl>
                                              <p:pRg st="1" end="1"/>
                                            </p:txEl>
                                          </p:spTgt>
                                        </p:tgtEl>
                                        <p:attrNameLst>
                                          <p:attrName>style.visibility</p:attrName>
                                        </p:attrNameLst>
                                      </p:cBhvr>
                                      <p:to>
                                        <p:strVal val="visible"/>
                                      </p:to>
                                    </p:set>
                                    <p:animEffect transition="in" filter="fade">
                                      <p:cBhvr>
                                        <p:cTn id="35" dur="500"/>
                                        <p:tgtEl>
                                          <p:spTgt spid="4">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
                                            <p:txEl>
                                              <p:pRg st="3" end="3"/>
                                            </p:txEl>
                                          </p:spTgt>
                                        </p:tgtEl>
                                        <p:attrNameLst>
                                          <p:attrName>style.visibility</p:attrName>
                                        </p:attrNameLst>
                                      </p:cBhvr>
                                      <p:to>
                                        <p:strVal val="visible"/>
                                      </p:to>
                                    </p:set>
                                    <p:animEffect transition="in" filter="fade">
                                      <p:cBhvr>
                                        <p:cTn id="40" dur="500"/>
                                        <p:tgtEl>
                                          <p:spTgt spid="4">
                                            <p:txEl>
                                              <p:pRg st="3" end="3"/>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4" end="4"/>
                                            </p:txEl>
                                          </p:spTgt>
                                        </p:tgtEl>
                                        <p:attrNameLst>
                                          <p:attrName>style.visibility</p:attrName>
                                        </p:attrNameLst>
                                      </p:cBhvr>
                                      <p:to>
                                        <p:strVal val="visible"/>
                                      </p:to>
                                    </p:set>
                                    <p:animEffect transition="in" filter="fade">
                                      <p:cBhvr>
                                        <p:cTn id="43" dur="500"/>
                                        <p:tgtEl>
                                          <p:spTgt spid="4">
                                            <p:txEl>
                                              <p:pRg st="4" end="4"/>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
                                            <p:txEl>
                                              <p:pRg st="6" end="6"/>
                                            </p:txEl>
                                          </p:spTgt>
                                        </p:tgtEl>
                                        <p:attrNameLst>
                                          <p:attrName>style.visibility</p:attrName>
                                        </p:attrNameLst>
                                      </p:cBhvr>
                                      <p:to>
                                        <p:strVal val="visible"/>
                                      </p:to>
                                    </p:set>
                                    <p:animEffect transition="in" filter="fade">
                                      <p:cBhvr>
                                        <p:cTn id="48"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D3841B-53D0-4047-81FE-3DCA44AEE2D1}"/>
              </a:ext>
            </a:extLst>
          </p:cNvPr>
          <p:cNvPicPr>
            <a:picLocks noChangeAspect="1"/>
          </p:cNvPicPr>
          <p:nvPr/>
        </p:nvPicPr>
        <p:blipFill>
          <a:blip r:embed="rId3"/>
          <a:stretch>
            <a:fillRect/>
          </a:stretch>
        </p:blipFill>
        <p:spPr>
          <a:xfrm>
            <a:off x="1" y="0"/>
            <a:ext cx="12436474" cy="6994525"/>
          </a:xfrm>
          <a:prstGeom prst="rect">
            <a:avLst/>
          </a:prstGeom>
        </p:spPr>
      </p:pic>
    </p:spTree>
    <p:extLst>
      <p:ext uri="{BB962C8B-B14F-4D97-AF65-F5344CB8AC3E}">
        <p14:creationId xmlns:p14="http://schemas.microsoft.com/office/powerpoint/2010/main" val="114785459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0AB391-9D21-405F-969F-01EA35356270}"/>
              </a:ext>
            </a:extLst>
          </p:cNvPr>
          <p:cNvSpPr>
            <a:spLocks noGrp="1"/>
          </p:cNvSpPr>
          <p:nvPr>
            <p:ph type="body" sz="quarter" idx="10"/>
          </p:nvPr>
        </p:nvSpPr>
        <p:spPr>
          <a:xfrm>
            <a:off x="1" y="344558"/>
            <a:ext cx="12695236" cy="5392245"/>
          </a:xfrm>
        </p:spPr>
        <p:txBody>
          <a:bodyPr/>
          <a:lstStyle/>
          <a:p>
            <a:r>
              <a:rPr lang="en-US" sz="2400" dirty="0"/>
              <a:t>Imagine that Great Amazing Thing you just worked on, and OH WHAT A STORY YOU COULD TELL! It has bells, whistles, drama, intrigue. There's some crafty code and a rarely-used workaround that could Change The World As We Know It! It talks about a new framework! And you have jokes! And pictures! And and and... </a:t>
            </a:r>
          </a:p>
          <a:p>
            <a:br>
              <a:rPr lang="en-US" sz="2400" dirty="0"/>
            </a:br>
            <a:r>
              <a:rPr lang="en-US" sz="2400" dirty="0"/>
              <a:t>And... you have a huge audience filling seats. Different backgrounds. Different primary spoken language. Different eyesight &amp; hearing. Different coding skills. Different attention spans. HOW WILL YOU SURVIVE!?!? </a:t>
            </a:r>
          </a:p>
          <a:p>
            <a:br>
              <a:rPr lang="en-US" sz="2400" dirty="0"/>
            </a:br>
            <a:r>
              <a:rPr lang="en-US" sz="2400" dirty="0"/>
              <a:t>Having given, and watched, a huge bunch</a:t>
            </a:r>
            <a:r>
              <a:rPr lang="en-US" sz="2400" b="1" dirty="0"/>
              <a:t>*</a:t>
            </a:r>
            <a:r>
              <a:rPr lang="en-US" sz="2400" dirty="0"/>
              <a:t> of talks worldwide, I've learned many things that help (and hurt) presentations. In this talk, I'll attempt to use the "things that help" to show you things that help AND things that hurt** in hopes that all of our future talks can help more and hurt less. </a:t>
            </a:r>
          </a:p>
          <a:p>
            <a:br>
              <a:rPr lang="en-US" sz="2400" dirty="0"/>
            </a:br>
            <a:r>
              <a:rPr lang="en-US" sz="2400" dirty="0"/>
              <a:t>*</a:t>
            </a:r>
            <a:r>
              <a:rPr lang="en-US" sz="2400" i="1" dirty="0"/>
              <a:t>Huge bunch</a:t>
            </a:r>
            <a:r>
              <a:rPr lang="en-US" sz="2400" dirty="0"/>
              <a:t> : a ridiculously-high number that gets larger every time I tell the story </a:t>
            </a:r>
            <a:br>
              <a:rPr lang="en-US" sz="2400" dirty="0"/>
            </a:br>
            <a:r>
              <a:rPr lang="en-US" sz="2400" dirty="0"/>
              <a:t>** These things don't really hurt. But they may make you cringe. Or sigh. Or gasp.</a:t>
            </a:r>
          </a:p>
        </p:txBody>
      </p:sp>
      <p:pic>
        <p:nvPicPr>
          <p:cNvPr id="5" name="Picture 2" descr="https://upload.wikimedia.org/wikipedia/commons/thumb/3/31/ProhibitionSign2.svg/1200px-ProhibitionSign2.svg.png">
            <a:extLst>
              <a:ext uri="{FF2B5EF4-FFF2-40B4-BE49-F238E27FC236}">
                <a16:creationId xmlns:a16="http://schemas.microsoft.com/office/drawing/2014/main" id="{8E54EE7A-5FA9-42DE-9009-3FFAE549B2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5113" y="194160"/>
            <a:ext cx="6537324" cy="653732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000997678"/>
      </p:ext>
    </p:extLst>
  </p:cSld>
  <p:clrMapOvr>
    <a:masterClrMapping/>
  </p:clrMapOvr>
  <p:transition advTm="107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Dealing with problems</a:t>
            </a:r>
          </a:p>
        </p:txBody>
      </p:sp>
    </p:spTree>
    <p:extLst>
      <p:ext uri="{BB962C8B-B14F-4D97-AF65-F5344CB8AC3E}">
        <p14:creationId xmlns:p14="http://schemas.microsoft.com/office/powerpoint/2010/main" val="203715825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B29E7-FF02-404A-B7BE-49B8F0BD87FE}"/>
              </a:ext>
            </a:extLst>
          </p:cNvPr>
          <p:cNvSpPr>
            <a:spLocks noGrp="1"/>
          </p:cNvSpPr>
          <p:nvPr>
            <p:ph type="title"/>
          </p:nvPr>
        </p:nvSpPr>
        <p:spPr/>
        <p:txBody>
          <a:bodyPr/>
          <a:lstStyle/>
          <a:p>
            <a:r>
              <a:rPr lang="en-US" dirty="0"/>
              <a:t>Dealing with problems</a:t>
            </a:r>
          </a:p>
        </p:txBody>
      </p:sp>
      <p:sp>
        <p:nvSpPr>
          <p:cNvPr id="3" name="Text Placeholder 2">
            <a:extLst>
              <a:ext uri="{FF2B5EF4-FFF2-40B4-BE49-F238E27FC236}">
                <a16:creationId xmlns:a16="http://schemas.microsoft.com/office/drawing/2014/main" id="{3A864F0E-C316-4244-96B7-FB4CF06EF05A}"/>
              </a:ext>
            </a:extLst>
          </p:cNvPr>
          <p:cNvSpPr>
            <a:spLocks noGrp="1"/>
          </p:cNvSpPr>
          <p:nvPr>
            <p:ph type="body" sz="quarter" idx="10"/>
          </p:nvPr>
        </p:nvSpPr>
        <p:spPr>
          <a:xfrm>
            <a:off x="274638" y="1212850"/>
            <a:ext cx="11887200" cy="5478423"/>
          </a:xfrm>
        </p:spPr>
        <p:txBody>
          <a:bodyPr/>
          <a:lstStyle/>
          <a:p>
            <a:endParaRPr lang="en-US" dirty="0"/>
          </a:p>
          <a:p>
            <a:r>
              <a:rPr lang="en-US" dirty="0"/>
              <a:t>Computer crash</a:t>
            </a:r>
          </a:p>
          <a:p>
            <a:r>
              <a:rPr lang="en-US" dirty="0"/>
              <a:t>Network failure</a:t>
            </a:r>
          </a:p>
          <a:p>
            <a:r>
              <a:rPr lang="en-US" dirty="0"/>
              <a:t>Mouse failure</a:t>
            </a:r>
          </a:p>
          <a:p>
            <a:r>
              <a:rPr lang="en-US" dirty="0"/>
              <a:t>Clicker failure</a:t>
            </a:r>
          </a:p>
          <a:p>
            <a:r>
              <a:rPr lang="en-US" dirty="0"/>
              <a:t>Demo failure</a:t>
            </a:r>
          </a:p>
          <a:p>
            <a:r>
              <a:rPr lang="en-US" dirty="0"/>
              <a:t>“Dead air”</a:t>
            </a:r>
          </a:p>
          <a:p>
            <a:r>
              <a:rPr lang="en-US" i="1" dirty="0"/>
              <a:t>Meltdown</a:t>
            </a:r>
          </a:p>
        </p:txBody>
      </p:sp>
    </p:spTree>
    <p:extLst>
      <p:ext uri="{BB962C8B-B14F-4D97-AF65-F5344CB8AC3E}">
        <p14:creationId xmlns:p14="http://schemas.microsoft.com/office/powerpoint/2010/main" val="30989819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41119-81E1-499E-B062-5EEED5EDA471}"/>
              </a:ext>
            </a:extLst>
          </p:cNvPr>
          <p:cNvSpPr>
            <a:spLocks noGrp="1"/>
          </p:cNvSpPr>
          <p:nvPr>
            <p:ph type="title"/>
          </p:nvPr>
        </p:nvSpPr>
        <p:spPr/>
        <p:txBody>
          <a:bodyPr/>
          <a:lstStyle/>
          <a:p>
            <a:r>
              <a:rPr lang="en-US" dirty="0"/>
              <a:t>Computer crash</a:t>
            </a:r>
          </a:p>
        </p:txBody>
      </p:sp>
      <p:sp>
        <p:nvSpPr>
          <p:cNvPr id="3" name="Text Placeholder 2">
            <a:extLst>
              <a:ext uri="{FF2B5EF4-FFF2-40B4-BE49-F238E27FC236}">
                <a16:creationId xmlns:a16="http://schemas.microsoft.com/office/drawing/2014/main" id="{325FAA46-E041-4E5F-AB4F-EFD89BEFDE22}"/>
              </a:ext>
            </a:extLst>
          </p:cNvPr>
          <p:cNvSpPr>
            <a:spLocks noGrp="1"/>
          </p:cNvSpPr>
          <p:nvPr>
            <p:ph type="body" sz="quarter" idx="10"/>
          </p:nvPr>
        </p:nvSpPr>
        <p:spPr>
          <a:xfrm>
            <a:off x="274638" y="1212850"/>
            <a:ext cx="11887200" cy="4801314"/>
          </a:xfrm>
        </p:spPr>
        <p:txBody>
          <a:bodyPr/>
          <a:lstStyle/>
          <a:p>
            <a:endParaRPr lang="en-US" dirty="0"/>
          </a:p>
          <a:p>
            <a:r>
              <a:rPr lang="en-US" dirty="0"/>
              <a:t>Assume complete failure</a:t>
            </a:r>
          </a:p>
          <a:p>
            <a:endParaRPr lang="en-US" dirty="0"/>
          </a:p>
          <a:p>
            <a:r>
              <a:rPr lang="en-US" dirty="0"/>
              <a:t>Second computer?</a:t>
            </a:r>
          </a:p>
          <a:p>
            <a:r>
              <a:rPr lang="en-US" dirty="0"/>
              <a:t>Borrow computer?</a:t>
            </a:r>
          </a:p>
          <a:p>
            <a:r>
              <a:rPr lang="en-US" dirty="0"/>
              <a:t>Whiteboard?</a:t>
            </a:r>
          </a:p>
          <a:p>
            <a:r>
              <a:rPr lang="en-US" dirty="0"/>
              <a:t>Just… speak?</a:t>
            </a:r>
          </a:p>
        </p:txBody>
      </p:sp>
    </p:spTree>
    <p:extLst>
      <p:ext uri="{BB962C8B-B14F-4D97-AF65-F5344CB8AC3E}">
        <p14:creationId xmlns:p14="http://schemas.microsoft.com/office/powerpoint/2010/main" val="41016121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084F-E161-4B90-B9F8-58D118DB6BE7}"/>
              </a:ext>
            </a:extLst>
          </p:cNvPr>
          <p:cNvSpPr>
            <a:spLocks noGrp="1"/>
          </p:cNvSpPr>
          <p:nvPr>
            <p:ph type="title"/>
          </p:nvPr>
        </p:nvSpPr>
        <p:spPr/>
        <p:txBody>
          <a:bodyPr/>
          <a:lstStyle/>
          <a:p>
            <a:r>
              <a:rPr lang="en-US" dirty="0"/>
              <a:t>Network failure</a:t>
            </a:r>
          </a:p>
        </p:txBody>
      </p:sp>
      <p:sp>
        <p:nvSpPr>
          <p:cNvPr id="3" name="Text Placeholder 2">
            <a:extLst>
              <a:ext uri="{FF2B5EF4-FFF2-40B4-BE49-F238E27FC236}">
                <a16:creationId xmlns:a16="http://schemas.microsoft.com/office/drawing/2014/main" id="{4956E29E-230B-4825-A98F-115440C3E6FA}"/>
              </a:ext>
            </a:extLst>
          </p:cNvPr>
          <p:cNvSpPr>
            <a:spLocks noGrp="1"/>
          </p:cNvSpPr>
          <p:nvPr>
            <p:ph type="body" sz="quarter" idx="10"/>
          </p:nvPr>
        </p:nvSpPr>
        <p:spPr>
          <a:xfrm>
            <a:off x="274638" y="1212850"/>
            <a:ext cx="11887200" cy="4801314"/>
          </a:xfrm>
        </p:spPr>
        <p:txBody>
          <a:bodyPr/>
          <a:lstStyle/>
          <a:p>
            <a:endParaRPr lang="en-US" dirty="0"/>
          </a:p>
          <a:p>
            <a:r>
              <a:rPr lang="en-US" i="1" dirty="0"/>
              <a:t>Most </a:t>
            </a:r>
            <a:r>
              <a:rPr lang="en-US" dirty="0"/>
              <a:t>demos can be run locally</a:t>
            </a:r>
          </a:p>
          <a:p>
            <a:endParaRPr lang="en-US" i="1" dirty="0"/>
          </a:p>
          <a:p>
            <a:r>
              <a:rPr lang="en-US" dirty="0"/>
              <a:t>Cloud? Tricky</a:t>
            </a:r>
          </a:p>
          <a:p>
            <a:r>
              <a:rPr lang="en-US" dirty="0"/>
              <a:t>   Local emulators</a:t>
            </a:r>
          </a:p>
          <a:p>
            <a:r>
              <a:rPr lang="en-US" dirty="0"/>
              <a:t>   Local databases</a:t>
            </a:r>
          </a:p>
          <a:p>
            <a:r>
              <a:rPr lang="en-US" dirty="0"/>
              <a:t>   Local web/app servers</a:t>
            </a:r>
          </a:p>
        </p:txBody>
      </p:sp>
    </p:spTree>
    <p:extLst>
      <p:ext uri="{BB962C8B-B14F-4D97-AF65-F5344CB8AC3E}">
        <p14:creationId xmlns:p14="http://schemas.microsoft.com/office/powerpoint/2010/main" val="75054429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E558-AEBB-4398-90AE-EC5E7456E250}"/>
              </a:ext>
            </a:extLst>
          </p:cNvPr>
          <p:cNvSpPr>
            <a:spLocks noGrp="1"/>
          </p:cNvSpPr>
          <p:nvPr>
            <p:ph type="title"/>
          </p:nvPr>
        </p:nvSpPr>
        <p:spPr/>
        <p:txBody>
          <a:bodyPr/>
          <a:lstStyle/>
          <a:p>
            <a:r>
              <a:rPr lang="en-US" dirty="0"/>
              <a:t>Demo failure</a:t>
            </a:r>
          </a:p>
        </p:txBody>
      </p:sp>
      <p:sp>
        <p:nvSpPr>
          <p:cNvPr id="3" name="Text Placeholder 2">
            <a:extLst>
              <a:ext uri="{FF2B5EF4-FFF2-40B4-BE49-F238E27FC236}">
                <a16:creationId xmlns:a16="http://schemas.microsoft.com/office/drawing/2014/main" id="{BBEEC105-6F2B-4940-ABC8-B143F57F98A9}"/>
              </a:ext>
            </a:extLst>
          </p:cNvPr>
          <p:cNvSpPr>
            <a:spLocks noGrp="1"/>
          </p:cNvSpPr>
          <p:nvPr>
            <p:ph type="body" sz="quarter" idx="10"/>
          </p:nvPr>
        </p:nvSpPr>
        <p:spPr>
          <a:xfrm>
            <a:off x="274638" y="1212850"/>
            <a:ext cx="11887200" cy="5478423"/>
          </a:xfrm>
        </p:spPr>
        <p:txBody>
          <a:bodyPr/>
          <a:lstStyle/>
          <a:p>
            <a:endParaRPr lang="en-US" dirty="0"/>
          </a:p>
          <a:p>
            <a:r>
              <a:rPr lang="en-US" dirty="0"/>
              <a:t>Won’t compile? Throws errors?</a:t>
            </a:r>
          </a:p>
          <a:p>
            <a:endParaRPr lang="en-US" dirty="0"/>
          </a:p>
          <a:p>
            <a:r>
              <a:rPr lang="en-US" dirty="0"/>
              <a:t>Live-coding is risky. Awesome, but risky.</a:t>
            </a:r>
          </a:p>
          <a:p>
            <a:endParaRPr lang="en-US" dirty="0"/>
          </a:p>
          <a:p>
            <a:r>
              <a:rPr lang="en-US" dirty="0"/>
              <a:t>Snippets</a:t>
            </a:r>
          </a:p>
          <a:p>
            <a:r>
              <a:rPr lang="en-US" dirty="0"/>
              <a:t>Backup (or-primary) project, done, pre-tested</a:t>
            </a:r>
          </a:p>
          <a:p>
            <a:r>
              <a:rPr lang="en-US" dirty="0"/>
              <a:t>Screen recording of live-coding</a:t>
            </a:r>
          </a:p>
        </p:txBody>
      </p:sp>
    </p:spTree>
    <p:extLst>
      <p:ext uri="{BB962C8B-B14F-4D97-AF65-F5344CB8AC3E}">
        <p14:creationId xmlns:p14="http://schemas.microsoft.com/office/powerpoint/2010/main" val="11989684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fade">
                                      <p:cBhvr>
                                        <p:cTn id="20" dur="500"/>
                                        <p:tgtEl>
                                          <p:spTgt spid="3">
                                            <p:txEl>
                                              <p:pRg st="6" end="6"/>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7F0EA-D75F-4B91-9B51-2705AAF1CB04}"/>
              </a:ext>
            </a:extLst>
          </p:cNvPr>
          <p:cNvSpPr>
            <a:spLocks noGrp="1"/>
          </p:cNvSpPr>
          <p:nvPr>
            <p:ph type="title"/>
          </p:nvPr>
        </p:nvSpPr>
        <p:spPr/>
        <p:txBody>
          <a:bodyPr/>
          <a:lstStyle/>
          <a:p>
            <a:r>
              <a:rPr lang="en-US" dirty="0"/>
              <a:t>Dead air</a:t>
            </a:r>
          </a:p>
        </p:txBody>
      </p:sp>
      <p:sp>
        <p:nvSpPr>
          <p:cNvPr id="3" name="Text Placeholder 2">
            <a:extLst>
              <a:ext uri="{FF2B5EF4-FFF2-40B4-BE49-F238E27FC236}">
                <a16:creationId xmlns:a16="http://schemas.microsoft.com/office/drawing/2014/main" id="{52B1E71F-06E2-48A8-A5F5-399C2DB38351}"/>
              </a:ext>
            </a:extLst>
          </p:cNvPr>
          <p:cNvSpPr>
            <a:spLocks noGrp="1"/>
          </p:cNvSpPr>
          <p:nvPr>
            <p:ph type="body" sz="quarter" idx="10"/>
          </p:nvPr>
        </p:nvSpPr>
        <p:spPr>
          <a:xfrm>
            <a:off x="274638" y="1212850"/>
            <a:ext cx="11887200" cy="4801314"/>
          </a:xfrm>
        </p:spPr>
        <p:txBody>
          <a:bodyPr/>
          <a:lstStyle/>
          <a:p>
            <a:endParaRPr lang="en-US" dirty="0"/>
          </a:p>
          <a:p>
            <a:r>
              <a:rPr lang="en-US" dirty="0"/>
              <a:t>Some things take a while</a:t>
            </a:r>
          </a:p>
          <a:p>
            <a:r>
              <a:rPr lang="en-US" dirty="0"/>
              <a:t>Some things require typing</a:t>
            </a:r>
          </a:p>
          <a:p>
            <a:endParaRPr lang="en-US" dirty="0"/>
          </a:p>
          <a:p>
            <a:endParaRPr lang="en-US" dirty="0"/>
          </a:p>
          <a:p>
            <a:r>
              <a:rPr lang="en-US" dirty="0"/>
              <a:t>Narrate</a:t>
            </a:r>
          </a:p>
          <a:p>
            <a:r>
              <a:rPr lang="en-US" dirty="0"/>
              <a:t>Talk through things</a:t>
            </a:r>
          </a:p>
        </p:txBody>
      </p:sp>
    </p:spTree>
    <p:extLst>
      <p:ext uri="{BB962C8B-B14F-4D97-AF65-F5344CB8AC3E}">
        <p14:creationId xmlns:p14="http://schemas.microsoft.com/office/powerpoint/2010/main" val="23055685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fade">
                                      <p:cBhvr>
                                        <p:cTn id="2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F1B1E-211C-4746-9A2A-C65A4EE9C1AF}"/>
              </a:ext>
            </a:extLst>
          </p:cNvPr>
          <p:cNvSpPr>
            <a:spLocks noGrp="1"/>
          </p:cNvSpPr>
          <p:nvPr>
            <p:ph type="title"/>
          </p:nvPr>
        </p:nvSpPr>
        <p:spPr/>
        <p:txBody>
          <a:bodyPr/>
          <a:lstStyle/>
          <a:p>
            <a:r>
              <a:rPr lang="en-US" dirty="0"/>
              <a:t>Meltdown</a:t>
            </a:r>
          </a:p>
        </p:txBody>
      </p:sp>
      <p:sp>
        <p:nvSpPr>
          <p:cNvPr id="3" name="Text Placeholder 2">
            <a:extLst>
              <a:ext uri="{FF2B5EF4-FFF2-40B4-BE49-F238E27FC236}">
                <a16:creationId xmlns:a16="http://schemas.microsoft.com/office/drawing/2014/main" id="{9FE48BFA-1EFF-47AF-9BB9-24574951369D}"/>
              </a:ext>
            </a:extLst>
          </p:cNvPr>
          <p:cNvSpPr>
            <a:spLocks noGrp="1"/>
          </p:cNvSpPr>
          <p:nvPr>
            <p:ph type="body" sz="quarter" idx="10"/>
          </p:nvPr>
        </p:nvSpPr>
        <p:spPr>
          <a:xfrm>
            <a:off x="274638" y="1212850"/>
            <a:ext cx="11887200" cy="4801314"/>
          </a:xfrm>
        </p:spPr>
        <p:txBody>
          <a:bodyPr/>
          <a:lstStyle/>
          <a:p>
            <a:endParaRPr lang="en-US" dirty="0"/>
          </a:p>
          <a:p>
            <a:r>
              <a:rPr lang="en-US" dirty="0"/>
              <a:t>Talks are fun! But… Sometimes nerves win.</a:t>
            </a:r>
          </a:p>
          <a:p>
            <a:endParaRPr lang="en-US" dirty="0"/>
          </a:p>
          <a:p>
            <a:r>
              <a:rPr lang="en-US" dirty="0"/>
              <a:t>Totally ok to be nervous!</a:t>
            </a:r>
          </a:p>
          <a:p>
            <a:r>
              <a:rPr lang="en-US" dirty="0"/>
              <a:t>Take a moment, if you need it</a:t>
            </a:r>
          </a:p>
          <a:p>
            <a:r>
              <a:rPr lang="en-US" dirty="0"/>
              <a:t>Stay comfortable – maybe sit, hide a bit?</a:t>
            </a:r>
          </a:p>
          <a:p>
            <a:r>
              <a:rPr lang="en-US" dirty="0"/>
              <a:t>Maybe ask for questions? Insert a story?</a:t>
            </a:r>
          </a:p>
        </p:txBody>
      </p:sp>
    </p:spTree>
    <p:extLst>
      <p:ext uri="{BB962C8B-B14F-4D97-AF65-F5344CB8AC3E}">
        <p14:creationId xmlns:p14="http://schemas.microsoft.com/office/powerpoint/2010/main" val="8462325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BF912B-7057-4574-9E89-8CEBA9D7AEE5}"/>
              </a:ext>
            </a:extLst>
          </p:cNvPr>
          <p:cNvSpPr>
            <a:spLocks noGrp="1"/>
          </p:cNvSpPr>
          <p:nvPr>
            <p:ph type="title"/>
          </p:nvPr>
        </p:nvSpPr>
        <p:spPr/>
        <p:txBody>
          <a:bodyPr/>
          <a:lstStyle/>
          <a:p>
            <a:r>
              <a:rPr lang="en-US" dirty="0"/>
              <a:t>Organizing your talk</a:t>
            </a:r>
          </a:p>
        </p:txBody>
      </p:sp>
    </p:spTree>
    <p:extLst>
      <p:ext uri="{BB962C8B-B14F-4D97-AF65-F5344CB8AC3E}">
        <p14:creationId xmlns:p14="http://schemas.microsoft.com/office/powerpoint/2010/main" val="2640804880"/>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A49A1-262D-421D-B913-22412E476542}"/>
              </a:ext>
            </a:extLst>
          </p:cNvPr>
          <p:cNvSpPr>
            <a:spLocks noGrp="1"/>
          </p:cNvSpPr>
          <p:nvPr>
            <p:ph type="title"/>
          </p:nvPr>
        </p:nvSpPr>
        <p:spPr/>
        <p:txBody>
          <a:bodyPr/>
          <a:lstStyle/>
          <a:p>
            <a:r>
              <a:rPr lang="en-US" dirty="0"/>
              <a:t>Content to consider</a:t>
            </a:r>
          </a:p>
        </p:txBody>
      </p:sp>
      <p:sp>
        <p:nvSpPr>
          <p:cNvPr id="4" name="Text Placeholder 3">
            <a:extLst>
              <a:ext uri="{FF2B5EF4-FFF2-40B4-BE49-F238E27FC236}">
                <a16:creationId xmlns:a16="http://schemas.microsoft.com/office/drawing/2014/main" id="{D2EAC200-D6EB-4BAA-8A86-CC5E1DCEFBF3}"/>
              </a:ext>
            </a:extLst>
          </p:cNvPr>
          <p:cNvSpPr>
            <a:spLocks noGrp="1"/>
          </p:cNvSpPr>
          <p:nvPr>
            <p:ph type="body" sz="quarter" idx="10"/>
          </p:nvPr>
        </p:nvSpPr>
        <p:spPr>
          <a:xfrm>
            <a:off x="274638" y="1212850"/>
            <a:ext cx="11887200" cy="5478423"/>
          </a:xfrm>
        </p:spPr>
        <p:txBody>
          <a:bodyPr/>
          <a:lstStyle/>
          <a:p>
            <a:endParaRPr lang="en-US" dirty="0"/>
          </a:p>
          <a:p>
            <a:r>
              <a:rPr lang="en-US" dirty="0"/>
              <a:t>Drawings</a:t>
            </a:r>
          </a:p>
          <a:p>
            <a:r>
              <a:rPr lang="en-US" dirty="0"/>
              <a:t>Code libraries</a:t>
            </a:r>
          </a:p>
          <a:p>
            <a:r>
              <a:rPr lang="en-US" dirty="0" err="1"/>
              <a:t>Github</a:t>
            </a:r>
            <a:r>
              <a:rPr lang="en-US" dirty="0"/>
              <a:t> repo’s</a:t>
            </a:r>
          </a:p>
          <a:p>
            <a:r>
              <a:rPr lang="en-US" dirty="0"/>
              <a:t>Code</a:t>
            </a:r>
          </a:p>
          <a:p>
            <a:r>
              <a:rPr lang="en-US" dirty="0"/>
              <a:t>Running demos</a:t>
            </a:r>
          </a:p>
          <a:p>
            <a:r>
              <a:rPr lang="en-US" dirty="0"/>
              <a:t>Data-viewing</a:t>
            </a:r>
          </a:p>
          <a:p>
            <a:r>
              <a:rPr lang="en-US" dirty="0"/>
              <a:t>Debugging</a:t>
            </a:r>
          </a:p>
        </p:txBody>
      </p:sp>
    </p:spTree>
    <p:extLst>
      <p:ext uri="{BB962C8B-B14F-4D97-AF65-F5344CB8AC3E}">
        <p14:creationId xmlns:p14="http://schemas.microsoft.com/office/powerpoint/2010/main" val="55331473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1E70A-B99D-4F58-9F77-8D91E3469CCC}"/>
              </a:ext>
            </a:extLst>
          </p:cNvPr>
          <p:cNvSpPr>
            <a:spLocks noGrp="1"/>
          </p:cNvSpPr>
          <p:nvPr>
            <p:ph type="title"/>
          </p:nvPr>
        </p:nvSpPr>
        <p:spPr/>
        <p:txBody>
          <a:bodyPr/>
          <a:lstStyle/>
          <a:p>
            <a:r>
              <a:rPr lang="en-US" dirty="0"/>
              <a:t>Non-tech content to consider</a:t>
            </a:r>
          </a:p>
        </p:txBody>
      </p:sp>
      <p:sp>
        <p:nvSpPr>
          <p:cNvPr id="3" name="Text Placeholder 2">
            <a:extLst>
              <a:ext uri="{FF2B5EF4-FFF2-40B4-BE49-F238E27FC236}">
                <a16:creationId xmlns:a16="http://schemas.microsoft.com/office/drawing/2014/main" id="{FDCD5B00-4720-47BC-A15D-9D7012719F16}"/>
              </a:ext>
            </a:extLst>
          </p:cNvPr>
          <p:cNvSpPr>
            <a:spLocks noGrp="1"/>
          </p:cNvSpPr>
          <p:nvPr>
            <p:ph type="body" sz="quarter" idx="10"/>
          </p:nvPr>
        </p:nvSpPr>
        <p:spPr>
          <a:xfrm>
            <a:off x="274638" y="1212850"/>
            <a:ext cx="11887200" cy="3447098"/>
          </a:xfrm>
        </p:spPr>
        <p:txBody>
          <a:bodyPr/>
          <a:lstStyle/>
          <a:p>
            <a:endParaRPr lang="en-US" dirty="0"/>
          </a:p>
          <a:p>
            <a:r>
              <a:rPr lang="en-US" dirty="0"/>
              <a:t>Title slide with simple contact info</a:t>
            </a:r>
          </a:p>
          <a:p>
            <a:r>
              <a:rPr lang="en-US" dirty="0"/>
              <a:t>Intro slide</a:t>
            </a:r>
          </a:p>
          <a:p>
            <a:r>
              <a:rPr lang="en-US" dirty="0"/>
              <a:t>Topic and summary slides</a:t>
            </a:r>
          </a:p>
          <a:p>
            <a:r>
              <a:rPr lang="en-US" dirty="0"/>
              <a:t>Closing slide with contact info + links</a:t>
            </a:r>
          </a:p>
        </p:txBody>
      </p:sp>
    </p:spTree>
    <p:extLst>
      <p:ext uri="{BB962C8B-B14F-4D97-AF65-F5344CB8AC3E}">
        <p14:creationId xmlns:p14="http://schemas.microsoft.com/office/powerpoint/2010/main" val="22944731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 simple agenda</a:t>
            </a:r>
          </a:p>
        </p:txBody>
      </p:sp>
      <p:sp>
        <p:nvSpPr>
          <p:cNvPr id="3" name="Text Placeholder 2"/>
          <p:cNvSpPr>
            <a:spLocks noGrp="1"/>
          </p:cNvSpPr>
          <p:nvPr>
            <p:ph type="body" sz="quarter" idx="10"/>
          </p:nvPr>
        </p:nvSpPr>
        <p:spPr>
          <a:xfrm>
            <a:off x="274638" y="1212850"/>
            <a:ext cx="11887200" cy="4124206"/>
          </a:xfrm>
        </p:spPr>
        <p:txBody>
          <a:bodyPr/>
          <a:lstStyle/>
          <a:p>
            <a:endParaRPr lang="en-US" dirty="0"/>
          </a:p>
          <a:p>
            <a:r>
              <a:rPr lang="en-US" dirty="0"/>
              <a:t>Speaking tips n tricks (really, that's it)</a:t>
            </a:r>
          </a:p>
          <a:p>
            <a:endParaRPr lang="en-US" dirty="0"/>
          </a:p>
          <a:p>
            <a:r>
              <a:rPr lang="en-US" i="1" dirty="0"/>
              <a:t>Primarily</a:t>
            </a:r>
            <a:r>
              <a:rPr lang="en-US" dirty="0"/>
              <a:t> for tech talks</a:t>
            </a:r>
          </a:p>
          <a:p>
            <a:endParaRPr lang="en-US" i="1" dirty="0"/>
          </a:p>
          <a:p>
            <a:r>
              <a:rPr lang="en-US" i="1" dirty="0" err="1"/>
              <a:t>Sorta</a:t>
            </a:r>
            <a:r>
              <a:rPr lang="en-US" i="1" dirty="0"/>
              <a:t> </a:t>
            </a:r>
            <a:r>
              <a:rPr lang="en-US" dirty="0"/>
              <a:t>applies to all talks</a:t>
            </a:r>
            <a:endParaRPr lang="en-US" i="1" dirty="0"/>
          </a:p>
        </p:txBody>
      </p:sp>
    </p:spTree>
    <p:extLst>
      <p:ext uri="{BB962C8B-B14F-4D97-AF65-F5344CB8AC3E}">
        <p14:creationId xmlns:p14="http://schemas.microsoft.com/office/powerpoint/2010/main" val="156361157"/>
      </p:ext>
    </p:extLst>
  </p:cSld>
  <p:clrMapOvr>
    <a:masterClrMapping/>
  </p:clrMapOvr>
  <p:transition advTm="237">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0C81E-4D1F-4C36-A8CD-22117731275D}"/>
              </a:ext>
            </a:extLst>
          </p:cNvPr>
          <p:cNvSpPr>
            <a:spLocks noGrp="1"/>
          </p:cNvSpPr>
          <p:nvPr>
            <p:ph type="title"/>
          </p:nvPr>
        </p:nvSpPr>
        <p:spPr/>
        <p:txBody>
          <a:bodyPr/>
          <a:lstStyle/>
          <a:p>
            <a:r>
              <a:rPr lang="en-US" dirty="0"/>
              <a:t>Where do code &amp; demo go?</a:t>
            </a:r>
          </a:p>
        </p:txBody>
      </p:sp>
      <p:sp>
        <p:nvSpPr>
          <p:cNvPr id="3" name="Text Placeholder 2">
            <a:extLst>
              <a:ext uri="{FF2B5EF4-FFF2-40B4-BE49-F238E27FC236}">
                <a16:creationId xmlns:a16="http://schemas.microsoft.com/office/drawing/2014/main" id="{96BE2E4A-2E90-4348-AB57-89F5542C86EF}"/>
              </a:ext>
            </a:extLst>
          </p:cNvPr>
          <p:cNvSpPr>
            <a:spLocks noGrp="1"/>
          </p:cNvSpPr>
          <p:nvPr>
            <p:ph type="body" sz="quarter" idx="10"/>
          </p:nvPr>
        </p:nvSpPr>
        <p:spPr>
          <a:xfrm>
            <a:off x="274638" y="1212850"/>
            <a:ext cx="11887200" cy="4124206"/>
          </a:xfrm>
        </p:spPr>
        <p:txBody>
          <a:bodyPr/>
          <a:lstStyle/>
          <a:p>
            <a:endParaRPr lang="en-US" dirty="0"/>
          </a:p>
          <a:p>
            <a:r>
              <a:rPr lang="en-US" dirty="0"/>
              <a:t>Slides</a:t>
            </a:r>
          </a:p>
          <a:p>
            <a:r>
              <a:rPr lang="en-US" dirty="0"/>
              <a:t>Videos</a:t>
            </a:r>
          </a:p>
          <a:p>
            <a:r>
              <a:rPr lang="en-US" dirty="0"/>
              <a:t>Editors</a:t>
            </a:r>
          </a:p>
          <a:p>
            <a:r>
              <a:rPr lang="en-US" dirty="0"/>
              <a:t>Command shells</a:t>
            </a:r>
          </a:p>
          <a:p>
            <a:r>
              <a:rPr lang="en-US" dirty="0"/>
              <a:t>Web</a:t>
            </a:r>
          </a:p>
        </p:txBody>
      </p:sp>
    </p:spTree>
    <p:extLst>
      <p:ext uri="{BB962C8B-B14F-4D97-AF65-F5344CB8AC3E}">
        <p14:creationId xmlns:p14="http://schemas.microsoft.com/office/powerpoint/2010/main" val="415446378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E5677-16AF-4FEA-A6E3-0FB59E5F4D0B}"/>
              </a:ext>
            </a:extLst>
          </p:cNvPr>
          <p:cNvSpPr>
            <a:spLocks noGrp="1"/>
          </p:cNvSpPr>
          <p:nvPr>
            <p:ph type="title"/>
          </p:nvPr>
        </p:nvSpPr>
        <p:spPr/>
        <p:txBody>
          <a:bodyPr/>
          <a:lstStyle/>
          <a:p>
            <a:r>
              <a:rPr lang="en-US" dirty="0"/>
              <a:t>Bouncing between apps</a:t>
            </a:r>
          </a:p>
        </p:txBody>
      </p:sp>
      <p:sp>
        <p:nvSpPr>
          <p:cNvPr id="3" name="Text Placeholder 2">
            <a:extLst>
              <a:ext uri="{FF2B5EF4-FFF2-40B4-BE49-F238E27FC236}">
                <a16:creationId xmlns:a16="http://schemas.microsoft.com/office/drawing/2014/main" id="{757A5073-0D81-4B0C-A7E2-C0AAAECD102A}"/>
              </a:ext>
            </a:extLst>
          </p:cNvPr>
          <p:cNvSpPr>
            <a:spLocks noGrp="1"/>
          </p:cNvSpPr>
          <p:nvPr>
            <p:ph type="body" sz="quarter" idx="10"/>
          </p:nvPr>
        </p:nvSpPr>
        <p:spPr>
          <a:xfrm>
            <a:off x="274638" y="1212850"/>
            <a:ext cx="11887200" cy="5478423"/>
          </a:xfrm>
        </p:spPr>
        <p:txBody>
          <a:bodyPr/>
          <a:lstStyle/>
          <a:p>
            <a:endParaRPr lang="en-US" dirty="0"/>
          </a:p>
          <a:p>
            <a:r>
              <a:rPr lang="en-US" dirty="0"/>
              <a:t>For my talk today:</a:t>
            </a:r>
          </a:p>
          <a:p>
            <a:r>
              <a:rPr lang="en-US" dirty="0"/>
              <a:t>   PowerPoint</a:t>
            </a:r>
          </a:p>
          <a:p>
            <a:r>
              <a:rPr lang="en-US" dirty="0"/>
              <a:t>   </a:t>
            </a:r>
            <a:r>
              <a:rPr lang="en-US" dirty="0" err="1"/>
              <a:t>VSCode</a:t>
            </a:r>
            <a:endParaRPr lang="en-US" dirty="0"/>
          </a:p>
          <a:p>
            <a:r>
              <a:rPr lang="en-US" dirty="0"/>
              <a:t>   Visual Studio</a:t>
            </a:r>
          </a:p>
          <a:p>
            <a:r>
              <a:rPr lang="en-US" dirty="0"/>
              <a:t>   DOS prompt</a:t>
            </a:r>
          </a:p>
          <a:p>
            <a:r>
              <a:rPr lang="en-US" dirty="0"/>
              <a:t>   Ubuntu shell</a:t>
            </a:r>
          </a:p>
          <a:p>
            <a:r>
              <a:rPr lang="en-US" dirty="0"/>
              <a:t>   Browser</a:t>
            </a:r>
          </a:p>
        </p:txBody>
      </p:sp>
    </p:spTree>
    <p:extLst>
      <p:ext uri="{BB962C8B-B14F-4D97-AF65-F5344CB8AC3E}">
        <p14:creationId xmlns:p14="http://schemas.microsoft.com/office/powerpoint/2010/main" val="2150303371"/>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5A324-F502-4EA4-BAA1-6BD585553688}"/>
              </a:ext>
            </a:extLst>
          </p:cNvPr>
          <p:cNvSpPr>
            <a:spLocks noGrp="1"/>
          </p:cNvSpPr>
          <p:nvPr>
            <p:ph type="title"/>
          </p:nvPr>
        </p:nvSpPr>
        <p:spPr/>
        <p:txBody>
          <a:bodyPr/>
          <a:lstStyle/>
          <a:p>
            <a:r>
              <a:rPr lang="en-US" dirty="0"/>
              <a:t>Bouncing between apps</a:t>
            </a:r>
          </a:p>
        </p:txBody>
      </p:sp>
      <p:sp>
        <p:nvSpPr>
          <p:cNvPr id="3" name="Text Placeholder 2">
            <a:extLst>
              <a:ext uri="{FF2B5EF4-FFF2-40B4-BE49-F238E27FC236}">
                <a16:creationId xmlns:a16="http://schemas.microsoft.com/office/drawing/2014/main" id="{788106B5-D915-4EF7-82D6-B96A058569F2}"/>
              </a:ext>
            </a:extLst>
          </p:cNvPr>
          <p:cNvSpPr>
            <a:spLocks noGrp="1"/>
          </p:cNvSpPr>
          <p:nvPr>
            <p:ph type="body" sz="quarter" idx="10"/>
          </p:nvPr>
        </p:nvSpPr>
        <p:spPr>
          <a:xfrm>
            <a:off x="274638" y="1212850"/>
            <a:ext cx="11887200" cy="3447098"/>
          </a:xfrm>
        </p:spPr>
        <p:txBody>
          <a:bodyPr/>
          <a:lstStyle/>
          <a:p>
            <a:endParaRPr lang="en-US" dirty="0"/>
          </a:p>
          <a:p>
            <a:r>
              <a:rPr lang="en-US" dirty="0"/>
              <a:t>Try to minimize switching</a:t>
            </a:r>
          </a:p>
          <a:p>
            <a:r>
              <a:rPr lang="en-US" dirty="0"/>
              <a:t>Don’t make people watch you alt-tab constantly</a:t>
            </a:r>
          </a:p>
          <a:p>
            <a:endParaRPr lang="en-US" dirty="0"/>
          </a:p>
          <a:p>
            <a:r>
              <a:rPr lang="en-US" dirty="0"/>
              <a:t>Keep minimal apps / tabs open</a:t>
            </a:r>
          </a:p>
        </p:txBody>
      </p:sp>
    </p:spTree>
    <p:extLst>
      <p:ext uri="{BB962C8B-B14F-4D97-AF65-F5344CB8AC3E}">
        <p14:creationId xmlns:p14="http://schemas.microsoft.com/office/powerpoint/2010/main" val="3135001034"/>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Pre-talk prep</a:t>
            </a:r>
          </a:p>
        </p:txBody>
      </p:sp>
    </p:spTree>
    <p:extLst>
      <p:ext uri="{BB962C8B-B14F-4D97-AF65-F5344CB8AC3E}">
        <p14:creationId xmlns:p14="http://schemas.microsoft.com/office/powerpoint/2010/main" val="166821128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628052-E8DB-4058-8C42-69559A283E5D}"/>
              </a:ext>
            </a:extLst>
          </p:cNvPr>
          <p:cNvSpPr>
            <a:spLocks noGrp="1"/>
          </p:cNvSpPr>
          <p:nvPr>
            <p:ph type="title"/>
          </p:nvPr>
        </p:nvSpPr>
        <p:spPr/>
        <p:txBody>
          <a:bodyPr/>
          <a:lstStyle/>
          <a:p>
            <a:r>
              <a:rPr lang="en-US" dirty="0"/>
              <a:t>Rehearsing and timing</a:t>
            </a:r>
          </a:p>
        </p:txBody>
      </p:sp>
      <p:sp>
        <p:nvSpPr>
          <p:cNvPr id="4" name="Text Placeholder 3">
            <a:extLst>
              <a:ext uri="{FF2B5EF4-FFF2-40B4-BE49-F238E27FC236}">
                <a16:creationId xmlns:a16="http://schemas.microsoft.com/office/drawing/2014/main" id="{2827F111-5A22-4E66-A003-F38FAD77F792}"/>
              </a:ext>
            </a:extLst>
          </p:cNvPr>
          <p:cNvSpPr>
            <a:spLocks noGrp="1"/>
          </p:cNvSpPr>
          <p:nvPr>
            <p:ph type="body" sz="quarter" idx="10"/>
          </p:nvPr>
        </p:nvSpPr>
        <p:spPr>
          <a:xfrm>
            <a:off x="274638" y="1212850"/>
            <a:ext cx="11887200" cy="5478423"/>
          </a:xfrm>
        </p:spPr>
        <p:txBody>
          <a:bodyPr/>
          <a:lstStyle/>
          <a:p>
            <a:r>
              <a:rPr lang="en-US" dirty="0"/>
              <a:t>New talk? Rehearse. A LOT.</a:t>
            </a:r>
          </a:p>
          <a:p>
            <a:endParaRPr lang="en-US" dirty="0"/>
          </a:p>
          <a:p>
            <a:r>
              <a:rPr lang="en-US" dirty="0"/>
              <a:t>Old talk? Rehearse. Just do it.</a:t>
            </a:r>
          </a:p>
          <a:p>
            <a:endParaRPr lang="en-US" dirty="0"/>
          </a:p>
          <a:p>
            <a:r>
              <a:rPr lang="en-US" dirty="0"/>
              <a:t>Clock time: don’t use it all.</a:t>
            </a:r>
          </a:p>
          <a:p>
            <a:r>
              <a:rPr lang="en-US" dirty="0"/>
              <a:t>   Q&amp;A</a:t>
            </a:r>
          </a:p>
          <a:p>
            <a:r>
              <a:rPr lang="en-US" dirty="0"/>
              <a:t>   Unforeseen problems</a:t>
            </a:r>
          </a:p>
          <a:p>
            <a:r>
              <a:rPr lang="en-US" dirty="0"/>
              <a:t>   Schedule delays</a:t>
            </a:r>
          </a:p>
        </p:txBody>
      </p:sp>
    </p:spTree>
    <p:extLst>
      <p:ext uri="{BB962C8B-B14F-4D97-AF65-F5344CB8AC3E}">
        <p14:creationId xmlns:p14="http://schemas.microsoft.com/office/powerpoint/2010/main" val="2432527315"/>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BBA9B-BB09-47D9-9902-DFC8BABD57CE}"/>
              </a:ext>
            </a:extLst>
          </p:cNvPr>
          <p:cNvSpPr>
            <a:spLocks noGrp="1"/>
          </p:cNvSpPr>
          <p:nvPr>
            <p:ph type="title"/>
          </p:nvPr>
        </p:nvSpPr>
        <p:spPr/>
        <p:txBody>
          <a:bodyPr/>
          <a:lstStyle/>
          <a:p>
            <a:r>
              <a:rPr lang="en-US" dirty="0"/>
              <a:t>Where is a clock?</a:t>
            </a:r>
          </a:p>
        </p:txBody>
      </p:sp>
      <p:sp>
        <p:nvSpPr>
          <p:cNvPr id="3" name="Text Placeholder 2">
            <a:extLst>
              <a:ext uri="{FF2B5EF4-FFF2-40B4-BE49-F238E27FC236}">
                <a16:creationId xmlns:a16="http://schemas.microsoft.com/office/drawing/2014/main" id="{89348D1F-67FE-450F-A723-8A114EFEE9EF}"/>
              </a:ext>
            </a:extLst>
          </p:cNvPr>
          <p:cNvSpPr>
            <a:spLocks noGrp="1"/>
          </p:cNvSpPr>
          <p:nvPr>
            <p:ph type="body" sz="quarter" idx="10"/>
          </p:nvPr>
        </p:nvSpPr>
        <p:spPr>
          <a:xfrm>
            <a:off x="274638" y="1212850"/>
            <a:ext cx="11887200" cy="5478423"/>
          </a:xfrm>
        </p:spPr>
        <p:txBody>
          <a:bodyPr/>
          <a:lstStyle/>
          <a:p>
            <a:endParaRPr lang="en-US" dirty="0"/>
          </a:p>
          <a:p>
            <a:r>
              <a:rPr lang="en-US" dirty="0"/>
              <a:t>Countdown timers are great!</a:t>
            </a:r>
          </a:p>
          <a:p>
            <a:endParaRPr lang="en-US" dirty="0"/>
          </a:p>
          <a:p>
            <a:r>
              <a:rPr lang="en-US" dirty="0"/>
              <a:t>Consider “checkpoints’</a:t>
            </a:r>
          </a:p>
          <a:p>
            <a:endParaRPr lang="en-US" dirty="0"/>
          </a:p>
          <a:p>
            <a:r>
              <a:rPr lang="en-US" dirty="0"/>
              <a:t>It’s ok to skip stuff</a:t>
            </a:r>
          </a:p>
          <a:p>
            <a:endParaRPr lang="en-US" dirty="0"/>
          </a:p>
          <a:p>
            <a:r>
              <a:rPr lang="en-US" dirty="0"/>
              <a:t>Avoid tangents</a:t>
            </a:r>
          </a:p>
        </p:txBody>
      </p:sp>
    </p:spTree>
    <p:extLst>
      <p:ext uri="{BB962C8B-B14F-4D97-AF65-F5344CB8AC3E}">
        <p14:creationId xmlns:p14="http://schemas.microsoft.com/office/powerpoint/2010/main" val="7577265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fade">
                                      <p:cBhvr>
                                        <p:cTn id="2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hardware</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Charged laptop(s) + Power adapters</a:t>
            </a:r>
          </a:p>
          <a:p>
            <a:r>
              <a:rPr lang="en-US" dirty="0"/>
              <a:t>Video adapters</a:t>
            </a:r>
          </a:p>
          <a:p>
            <a:r>
              <a:rPr lang="en-US" dirty="0"/>
              <a:t>Network adapter</a:t>
            </a:r>
          </a:p>
          <a:p>
            <a:r>
              <a:rPr lang="en-US" dirty="0"/>
              <a:t>Hotspot</a:t>
            </a:r>
          </a:p>
          <a:p>
            <a:r>
              <a:rPr lang="en-US" dirty="0"/>
              <a:t>Clicker / pointer / mouse</a:t>
            </a:r>
          </a:p>
          <a:p>
            <a:r>
              <a:rPr lang="en-US" dirty="0"/>
              <a:t>Device batteries (charged, plus extras)</a:t>
            </a:r>
          </a:p>
          <a:p>
            <a:endParaRPr lang="en-US" dirty="0"/>
          </a:p>
        </p:txBody>
      </p:sp>
    </p:spTree>
    <p:extLst>
      <p:ext uri="{BB962C8B-B14F-4D97-AF65-F5344CB8AC3E}">
        <p14:creationId xmlns:p14="http://schemas.microsoft.com/office/powerpoint/2010/main" val="22706308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software</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Apps installed</a:t>
            </a:r>
          </a:p>
          <a:p>
            <a:r>
              <a:rPr lang="en-US" dirty="0"/>
              <a:t>Code downloaded / cloned</a:t>
            </a:r>
          </a:p>
          <a:p>
            <a:r>
              <a:rPr lang="en-US" dirty="0"/>
              <a:t>Directory-jump quick-links</a:t>
            </a:r>
          </a:p>
          <a:p>
            <a:r>
              <a:rPr lang="en-US" dirty="0"/>
              <a:t>Start / test utilities (e.g. </a:t>
            </a:r>
            <a:r>
              <a:rPr lang="en-US" dirty="0" err="1"/>
              <a:t>ZoomIt</a:t>
            </a:r>
            <a:r>
              <a:rPr lang="en-US" dirty="0"/>
              <a:t>)</a:t>
            </a:r>
          </a:p>
          <a:p>
            <a:r>
              <a:rPr lang="en-US" dirty="0"/>
              <a:t>Configure </a:t>
            </a:r>
            <a:r>
              <a:rPr lang="en-US" dirty="0" err="1"/>
              <a:t>WiFi</a:t>
            </a:r>
            <a:endParaRPr lang="en-US" dirty="0"/>
          </a:p>
          <a:p>
            <a:r>
              <a:rPr lang="en-US" dirty="0"/>
              <a:t>Azure? Test non-web ports</a:t>
            </a:r>
          </a:p>
          <a:p>
            <a:r>
              <a:rPr lang="en-US" dirty="0" err="1"/>
              <a:t>Timezone</a:t>
            </a:r>
            <a:r>
              <a:rPr lang="en-US" dirty="0"/>
              <a:t>: system clock</a:t>
            </a:r>
          </a:p>
        </p:txBody>
      </p:sp>
    </p:spTree>
    <p:extLst>
      <p:ext uri="{BB962C8B-B14F-4D97-AF65-F5344CB8AC3E}">
        <p14:creationId xmlns:p14="http://schemas.microsoft.com/office/powerpoint/2010/main" val="42310624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animEffect transition="in" filter="fade">
                                      <p:cBhvr>
                                        <p:cTn id="25"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non-essentials</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Shut down email / chat</a:t>
            </a:r>
          </a:p>
          <a:p>
            <a:r>
              <a:rPr lang="en-US" dirty="0"/>
              <a:t>Shut unneeded browser tabs</a:t>
            </a:r>
          </a:p>
          <a:p>
            <a:r>
              <a:rPr lang="en-US" dirty="0"/>
              <a:t>Turn off:</a:t>
            </a:r>
          </a:p>
          <a:p>
            <a:r>
              <a:rPr lang="en-US" dirty="0"/>
              <a:t>  screen savers</a:t>
            </a:r>
          </a:p>
          <a:p>
            <a:r>
              <a:rPr lang="en-US" dirty="0"/>
              <a:t>  notifications</a:t>
            </a:r>
          </a:p>
          <a:p>
            <a:r>
              <a:rPr lang="en-US" dirty="0"/>
              <a:t>  sleep</a:t>
            </a:r>
          </a:p>
          <a:p>
            <a:r>
              <a:rPr lang="en-US" dirty="0"/>
              <a:t>  phone ringer</a:t>
            </a:r>
          </a:p>
        </p:txBody>
      </p:sp>
    </p:spTree>
    <p:extLst>
      <p:ext uri="{BB962C8B-B14F-4D97-AF65-F5344CB8AC3E}">
        <p14:creationId xmlns:p14="http://schemas.microsoft.com/office/powerpoint/2010/main" val="5323880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animEffect transition="in" filter="fade">
                                      <p:cBhvr>
                                        <p:cTn id="15" dur="500"/>
                                        <p:tgtEl>
                                          <p:spTgt spid="4">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fade">
                                      <p:cBhvr>
                                        <p:cTn id="18" dur="500"/>
                                        <p:tgtEl>
                                          <p:spTgt spid="4">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fade">
                                      <p:cBhvr>
                                        <p:cTn id="21" dur="500"/>
                                        <p:tgtEl>
                                          <p:spTgt spid="4">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fade">
                                      <p:cBhvr>
                                        <p:cTn id="24" dur="500"/>
                                        <p:tgtEl>
                                          <p:spTgt spid="4">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4">
                                            <p:txEl>
                                              <p:pRg st="7" end="7"/>
                                            </p:txEl>
                                          </p:spTgt>
                                        </p:tgtEl>
                                        <p:attrNameLst>
                                          <p:attrName>style.visibility</p:attrName>
                                        </p:attrNameLst>
                                      </p:cBhvr>
                                      <p:to>
                                        <p:strVal val="visible"/>
                                      </p:to>
                                    </p:set>
                                    <p:animEffect transition="in" filter="fade">
                                      <p:cBhvr>
                                        <p:cTn id="29"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3B169-3DA7-436E-A7D8-02E2634D55E4}"/>
              </a:ext>
            </a:extLst>
          </p:cNvPr>
          <p:cNvSpPr>
            <a:spLocks noGrp="1"/>
          </p:cNvSpPr>
          <p:nvPr>
            <p:ph type="title"/>
          </p:nvPr>
        </p:nvSpPr>
        <p:spPr/>
        <p:txBody>
          <a:bodyPr/>
          <a:lstStyle/>
          <a:p>
            <a:r>
              <a:rPr lang="en-US" dirty="0"/>
              <a:t>Checklist – personal</a:t>
            </a:r>
          </a:p>
        </p:txBody>
      </p:sp>
      <p:sp>
        <p:nvSpPr>
          <p:cNvPr id="3" name="Text Placeholder 2">
            <a:extLst>
              <a:ext uri="{FF2B5EF4-FFF2-40B4-BE49-F238E27FC236}">
                <a16:creationId xmlns:a16="http://schemas.microsoft.com/office/drawing/2014/main" id="{C0E8CB22-71C8-4C64-ADF6-706C46C5AD76}"/>
              </a:ext>
            </a:extLst>
          </p:cNvPr>
          <p:cNvSpPr>
            <a:spLocks noGrp="1"/>
          </p:cNvSpPr>
          <p:nvPr>
            <p:ph type="body" sz="quarter" idx="10"/>
          </p:nvPr>
        </p:nvSpPr>
        <p:spPr>
          <a:xfrm>
            <a:off x="274638" y="1212850"/>
            <a:ext cx="11887200" cy="5478423"/>
          </a:xfrm>
        </p:spPr>
        <p:txBody>
          <a:bodyPr/>
          <a:lstStyle/>
          <a:p>
            <a:endParaRPr lang="en-US" dirty="0"/>
          </a:p>
          <a:p>
            <a:r>
              <a:rPr lang="en-US" dirty="0"/>
              <a:t>Clothing</a:t>
            </a:r>
          </a:p>
          <a:p>
            <a:r>
              <a:rPr lang="en-US" dirty="0"/>
              <a:t>Water/soda available</a:t>
            </a:r>
          </a:p>
          <a:p>
            <a:r>
              <a:rPr lang="en-US" dirty="0"/>
              <a:t>Stress toys / spinners</a:t>
            </a:r>
          </a:p>
          <a:p>
            <a:r>
              <a:rPr lang="en-US" dirty="0"/>
              <a:t>Props?</a:t>
            </a:r>
          </a:p>
          <a:p>
            <a:r>
              <a:rPr lang="en-US" dirty="0"/>
              <a:t>Hide your laptop bag</a:t>
            </a:r>
          </a:p>
          <a:p>
            <a:endParaRPr lang="en-US" dirty="0"/>
          </a:p>
          <a:p>
            <a:r>
              <a:rPr lang="en-US" dirty="0"/>
              <a:t>Are you ok with being recorded?</a:t>
            </a:r>
          </a:p>
        </p:txBody>
      </p:sp>
    </p:spTree>
    <p:extLst>
      <p:ext uri="{BB962C8B-B14F-4D97-AF65-F5344CB8AC3E}">
        <p14:creationId xmlns:p14="http://schemas.microsoft.com/office/powerpoint/2010/main" val="13578150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24C2F-1AE9-4812-B2C4-9D73D59A7151}"/>
              </a:ext>
            </a:extLst>
          </p:cNvPr>
          <p:cNvSpPr>
            <a:spLocks noGrp="1"/>
          </p:cNvSpPr>
          <p:nvPr>
            <p:ph type="title"/>
          </p:nvPr>
        </p:nvSpPr>
        <p:spPr/>
        <p:txBody>
          <a:bodyPr/>
          <a:lstStyle/>
          <a:p>
            <a:r>
              <a:rPr lang="en-US" dirty="0"/>
              <a:t>The intro…</a:t>
            </a:r>
          </a:p>
        </p:txBody>
      </p:sp>
    </p:spTree>
    <p:extLst>
      <p:ext uri="{BB962C8B-B14F-4D97-AF65-F5344CB8AC3E}">
        <p14:creationId xmlns:p14="http://schemas.microsoft.com/office/powerpoint/2010/main" val="3325994700"/>
      </p:ext>
    </p:extLst>
  </p:cSld>
  <p:clrMapOvr>
    <a:masterClrMapping/>
  </p:clrMapOvr>
  <p:transition advTm="411">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before presenting</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Arrive early</a:t>
            </a:r>
          </a:p>
          <a:p>
            <a:r>
              <a:rPr lang="en-US" dirty="0"/>
              <a:t>Screen / resolution test (slides, code, text)</a:t>
            </a:r>
          </a:p>
          <a:p>
            <a:r>
              <a:rPr lang="en-US" dirty="0"/>
              <a:t>Microphone test</a:t>
            </a:r>
          </a:p>
          <a:p>
            <a:r>
              <a:rPr lang="en-US" dirty="0"/>
              <a:t>Network test</a:t>
            </a:r>
          </a:p>
          <a:p>
            <a:r>
              <a:rPr lang="en-US" dirty="0"/>
              <a:t>Notes available</a:t>
            </a:r>
          </a:p>
          <a:p>
            <a:endParaRPr lang="en-US" dirty="0"/>
          </a:p>
          <a:p>
            <a:r>
              <a:rPr lang="en-US" dirty="0"/>
              <a:t>Bathroom break</a:t>
            </a:r>
          </a:p>
        </p:txBody>
      </p:sp>
    </p:spTree>
    <p:extLst>
      <p:ext uri="{BB962C8B-B14F-4D97-AF65-F5344CB8AC3E}">
        <p14:creationId xmlns:p14="http://schemas.microsoft.com/office/powerpoint/2010/main" val="23497510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7" end="7"/>
                                            </p:txEl>
                                          </p:spTgt>
                                        </p:tgtEl>
                                        <p:attrNameLst>
                                          <p:attrName>style.visibility</p:attrName>
                                        </p:attrNameLst>
                                      </p:cBhvr>
                                      <p:to>
                                        <p:strVal val="visible"/>
                                      </p:to>
                                    </p:set>
                                    <p:animEffect transition="in" filter="fade">
                                      <p:cBhvr>
                                        <p:cTn id="22"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AA37E1-DEB4-4DE1-AAD2-C9230B80C122}"/>
              </a:ext>
            </a:extLst>
          </p:cNvPr>
          <p:cNvSpPr>
            <a:spLocks noGrp="1"/>
          </p:cNvSpPr>
          <p:nvPr>
            <p:ph type="title"/>
          </p:nvPr>
        </p:nvSpPr>
        <p:spPr/>
        <p:txBody>
          <a:bodyPr/>
          <a:lstStyle/>
          <a:p>
            <a:r>
              <a:rPr lang="en-US" dirty="0"/>
              <a:t>Ready, set, present!</a:t>
            </a:r>
          </a:p>
        </p:txBody>
      </p:sp>
    </p:spTree>
    <p:extLst>
      <p:ext uri="{BB962C8B-B14F-4D97-AF65-F5344CB8AC3E}">
        <p14:creationId xmlns:p14="http://schemas.microsoft.com/office/powerpoint/2010/main" val="1009269608"/>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386E5C-939B-4C0F-975B-DD9B567E8681}"/>
              </a:ext>
            </a:extLst>
          </p:cNvPr>
          <p:cNvSpPr>
            <a:spLocks noGrp="1"/>
          </p:cNvSpPr>
          <p:nvPr>
            <p:ph type="title"/>
          </p:nvPr>
        </p:nvSpPr>
        <p:spPr/>
        <p:txBody>
          <a:bodyPr/>
          <a:lstStyle/>
          <a:p>
            <a:r>
              <a:rPr lang="en-US" dirty="0"/>
              <a:t>Summary</a:t>
            </a:r>
          </a:p>
        </p:txBody>
      </p:sp>
      <p:sp>
        <p:nvSpPr>
          <p:cNvPr id="4" name="Text Placeholder 3">
            <a:extLst>
              <a:ext uri="{FF2B5EF4-FFF2-40B4-BE49-F238E27FC236}">
                <a16:creationId xmlns:a16="http://schemas.microsoft.com/office/drawing/2014/main" id="{4D9805D0-4013-4E2C-BBDC-1F56D8D69357}"/>
              </a:ext>
            </a:extLst>
          </p:cNvPr>
          <p:cNvSpPr>
            <a:spLocks noGrp="1"/>
          </p:cNvSpPr>
          <p:nvPr>
            <p:ph type="body" sz="quarter" idx="10"/>
          </p:nvPr>
        </p:nvSpPr>
        <p:spPr>
          <a:xfrm>
            <a:off x="274638" y="1212850"/>
            <a:ext cx="11887200" cy="6832640"/>
          </a:xfrm>
        </p:spPr>
        <p:txBody>
          <a:bodyPr/>
          <a:lstStyle/>
          <a:p>
            <a:endParaRPr lang="en-US" dirty="0"/>
          </a:p>
          <a:p>
            <a:r>
              <a:rPr lang="en-US" dirty="0"/>
              <a:t>The intro</a:t>
            </a:r>
          </a:p>
          <a:p>
            <a:r>
              <a:rPr lang="en-US" dirty="0"/>
              <a:t>Avoiding eye charts</a:t>
            </a:r>
          </a:p>
          <a:p>
            <a:r>
              <a:rPr lang="en-US" dirty="0"/>
              <a:t>Code editors and shells</a:t>
            </a:r>
          </a:p>
          <a:p>
            <a:r>
              <a:rPr lang="en-US" dirty="0"/>
              <a:t>Human interaction</a:t>
            </a:r>
          </a:p>
          <a:p>
            <a:r>
              <a:rPr lang="en-US" dirty="0"/>
              <a:t>Dealing with problems</a:t>
            </a:r>
          </a:p>
          <a:p>
            <a:r>
              <a:rPr lang="en-US" dirty="0"/>
              <a:t>Pre-talk prep</a:t>
            </a:r>
          </a:p>
          <a:p>
            <a:endParaRPr lang="en-US" dirty="0"/>
          </a:p>
          <a:p>
            <a:endParaRPr lang="en-US" dirty="0"/>
          </a:p>
          <a:p>
            <a:endParaRPr lang="en-US" dirty="0"/>
          </a:p>
        </p:txBody>
      </p:sp>
    </p:spTree>
    <p:extLst>
      <p:ext uri="{BB962C8B-B14F-4D97-AF65-F5344CB8AC3E}">
        <p14:creationId xmlns:p14="http://schemas.microsoft.com/office/powerpoint/2010/main" val="1560651475"/>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Questions?</a:t>
            </a:r>
          </a:p>
        </p:txBody>
      </p:sp>
      <p:sp>
        <p:nvSpPr>
          <p:cNvPr id="4" name="Content Placeholder 2"/>
          <p:cNvSpPr>
            <a:spLocks noGrp="1"/>
          </p:cNvSpPr>
          <p:nvPr>
            <p:ph type="body" sz="quarter" idx="4294967295"/>
          </p:nvPr>
        </p:nvSpPr>
        <p:spPr>
          <a:xfrm>
            <a:off x="554038" y="1592263"/>
            <a:ext cx="11882437" cy="5401922"/>
          </a:xfrm>
        </p:spPr>
        <p:txBody>
          <a:bodyPr vert="horz" wrap="square" lIns="149196" tIns="93247" rIns="149196" bIns="93247" rtlCol="0">
            <a:spAutoFit/>
          </a:bodyPr>
          <a:lstStyle/>
          <a:p>
            <a:pPr marL="0" indent="0">
              <a:buNone/>
            </a:pPr>
            <a:r>
              <a:rPr lang="en-US" sz="4400" dirty="0">
                <a:solidFill>
                  <a:schemeClr val="tx1"/>
                </a:solidFill>
                <a:latin typeface="Segoe UI" panose="020B0502040204020203" pitchFamily="34" charset="0"/>
                <a:cs typeface="Segoe UI" panose="020B0502040204020203" pitchFamily="34" charset="0"/>
              </a:rPr>
              <a:t>Keep in touch!</a:t>
            </a:r>
          </a:p>
          <a:p>
            <a:pPr marL="0" indent="0">
              <a:buNone/>
            </a:pP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Twitter: @</a:t>
            </a:r>
            <a:r>
              <a:rPr lang="en-US" sz="4400" dirty="0" err="1">
                <a:solidFill>
                  <a:schemeClr val="tx1"/>
                </a:solidFill>
                <a:latin typeface="Segoe UI" panose="020B0502040204020203" pitchFamily="34" charset="0"/>
                <a:cs typeface="Segoe UI" panose="020B0502040204020203" pitchFamily="34" charset="0"/>
              </a:rPr>
              <a:t>dmakogon</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Blog: </a:t>
            </a:r>
            <a:r>
              <a:rPr lang="en-US" sz="4400" dirty="0" err="1">
                <a:solidFill>
                  <a:schemeClr val="tx1"/>
                </a:solidFill>
                <a:latin typeface="Segoe UI" panose="020B0502040204020203" pitchFamily="34" charset="0"/>
                <a:cs typeface="Segoe UI" panose="020B0502040204020203" pitchFamily="34" charset="0"/>
              </a:rPr>
              <a:t>dmak.io</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Talk stuff at </a:t>
            </a:r>
            <a:r>
              <a:rPr lang="en-US" sz="4400" dirty="0">
                <a:solidFill>
                  <a:schemeClr val="tx1"/>
                </a:solidFill>
                <a:latin typeface="Segoe UI" panose="020B0502040204020203" pitchFamily="34" charset="0"/>
                <a:cs typeface="Segoe UI" panose="020B0502040204020203" pitchFamily="34" charset="0"/>
                <a:hlinkClick r:id="rId3"/>
              </a:rPr>
              <a:t>github.com/</a:t>
            </a:r>
            <a:r>
              <a:rPr lang="en-US" sz="4400" dirty="0" err="1">
                <a:solidFill>
                  <a:schemeClr val="tx1"/>
                </a:solidFill>
                <a:latin typeface="Segoe UI" panose="020B0502040204020203" pitchFamily="34" charset="0"/>
                <a:cs typeface="Segoe UI" panose="020B0502040204020203" pitchFamily="34" charset="0"/>
                <a:hlinkClick r:id="rId3"/>
              </a:rPr>
              <a:t>dmakogon</a:t>
            </a:r>
            <a:r>
              <a:rPr lang="en-US" sz="4400" dirty="0">
                <a:solidFill>
                  <a:schemeClr val="tx1"/>
                </a:solidFill>
                <a:latin typeface="Segoe UI" panose="020B0502040204020203" pitchFamily="34" charset="0"/>
                <a:cs typeface="Segoe UI" panose="020B0502040204020203" pitchFamily="34" charset="0"/>
                <a:hlinkClick r:id="rId3"/>
              </a:rPr>
              <a:t>/novacc2017.2</a:t>
            </a:r>
            <a:endParaRPr lang="en-US" sz="4400" dirty="0">
              <a:solidFill>
                <a:schemeClr val="tx1"/>
              </a:solidFill>
              <a:latin typeface="Segoe UI" panose="020B0502040204020203" pitchFamily="34" charset="0"/>
              <a:cs typeface="Segoe UI" panose="020B0502040204020203" pitchFamily="34" charset="0"/>
            </a:endParaRPr>
          </a:p>
          <a:p>
            <a:pPr marL="0" indent="0">
              <a:buNone/>
            </a:pPr>
            <a:endParaRPr lang="en-US" sz="3199" dirty="0">
              <a:solidFill>
                <a:schemeClr val="tx1"/>
              </a:solidFill>
              <a:latin typeface="Segoe UI" panose="020B0502040204020203" pitchFamily="34" charset="0"/>
              <a:cs typeface="Segoe UI" panose="020B0502040204020203" pitchFamily="34" charset="0"/>
            </a:endParaRPr>
          </a:p>
          <a:p>
            <a:pPr marL="0" indent="0">
              <a:buNone/>
            </a:pPr>
            <a:endParaRPr lang="en-US" sz="2800" dirty="0">
              <a:solidFill>
                <a:srgbClr val="3C5365"/>
              </a:solidFill>
              <a:latin typeface="Consolas" pitchFamily="49" charset="0"/>
              <a:cs typeface="Consolas" pitchFamily="49" charset="0"/>
            </a:endParaRPr>
          </a:p>
        </p:txBody>
      </p:sp>
    </p:spTree>
    <p:extLst>
      <p:ext uri="{BB962C8B-B14F-4D97-AF65-F5344CB8AC3E}">
        <p14:creationId xmlns:p14="http://schemas.microsoft.com/office/powerpoint/2010/main" val="3671621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itle 1"/>
          <p:cNvSpPr txBox="1">
            <a:spLocks/>
          </p:cNvSpPr>
          <p:nvPr/>
        </p:nvSpPr>
        <p:spPr>
          <a:xfrm>
            <a:off x="275482" y="295729"/>
            <a:ext cx="11977576" cy="1555529"/>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799" dirty="0">
                <a:solidFill>
                  <a:srgbClr val="FFFFFF"/>
                </a:solidFill>
                <a:latin typeface="Segoe UI Light"/>
              </a:rPr>
              <a:t>Who am I???  (hint: </a:t>
            </a:r>
            <a:r>
              <a:rPr lang="en-US" sz="4799">
                <a:solidFill>
                  <a:srgbClr val="FFFFFF"/>
                </a:solidFill>
                <a:latin typeface="Segoe UI Light"/>
                <a:sym typeface="Wingdings"/>
              </a:rPr>
              <a:t> David Makogon)</a:t>
            </a:r>
            <a:endParaRPr lang="en-US" sz="4799" dirty="0">
              <a:solidFill>
                <a:srgbClr val="FFFFFF"/>
              </a:solidFill>
              <a:latin typeface="Segoe UI Light"/>
            </a:endParaRPr>
          </a:p>
        </p:txBody>
      </p:sp>
      <p:sp>
        <p:nvSpPr>
          <p:cNvPr id="2" name="TextBox 1"/>
          <p:cNvSpPr txBox="1"/>
          <p:nvPr/>
        </p:nvSpPr>
        <p:spPr>
          <a:xfrm>
            <a:off x="8029379" y="1394124"/>
            <a:ext cx="4315739" cy="4096469"/>
          </a:xfrm>
          <a:prstGeom prst="rect">
            <a:avLst/>
          </a:prstGeom>
          <a:noFill/>
        </p:spPr>
        <p:txBody>
          <a:bodyPr wrap="square" lIns="182854" tIns="146283" rIns="182854" bIns="146283">
            <a:spAutoFit/>
          </a:bodyPr>
          <a:lstStyle/>
          <a:p>
            <a:pPr defTabSz="931684" eaLnBrk="0" fontAlgn="base" hangingPunct="0">
              <a:lnSpc>
                <a:spcPct val="90000"/>
              </a:lnSpc>
              <a:spcBef>
                <a:spcPct val="0"/>
              </a:spcBef>
              <a:spcAft>
                <a:spcPts val="600"/>
              </a:spcAft>
              <a:defRPr/>
            </a:pPr>
            <a:endParaRPr lang="en-US" sz="3264" dirty="0"/>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77695" y="3617956"/>
            <a:ext cx="3239842" cy="3239842"/>
          </a:xfrm>
          <a:prstGeom prst="rect">
            <a:avLst/>
          </a:prstGeom>
        </p:spPr>
      </p:pic>
      <p:sp>
        <p:nvSpPr>
          <p:cNvPr id="4" name="TextBox 3"/>
          <p:cNvSpPr txBox="1"/>
          <p:nvPr/>
        </p:nvSpPr>
        <p:spPr>
          <a:xfrm>
            <a:off x="275481" y="1393691"/>
            <a:ext cx="8076356" cy="5360682"/>
          </a:xfrm>
          <a:prstGeom prst="rect">
            <a:avLst/>
          </a:prstGeom>
          <a:noFill/>
        </p:spPr>
        <p:txBody>
          <a:bodyPr wrap="square" lIns="186521" tIns="149217" rIns="186521" bIns="149217" rtlCol="0">
            <a:spAutoFit/>
          </a:bodyPr>
          <a:lstStyle/>
          <a:p>
            <a:pPr>
              <a:lnSpc>
                <a:spcPct val="90000"/>
              </a:lnSpc>
              <a:spcAft>
                <a:spcPts val="612"/>
              </a:spcAft>
            </a:pPr>
            <a:r>
              <a:rPr lang="en-US" sz="4080" dirty="0"/>
              <a:t>Azure architect</a:t>
            </a:r>
          </a:p>
          <a:p>
            <a:pPr>
              <a:lnSpc>
                <a:spcPct val="90000"/>
              </a:lnSpc>
              <a:spcAft>
                <a:spcPts val="612"/>
              </a:spcAft>
            </a:pPr>
            <a:r>
              <a:rPr lang="en-US" sz="4080" dirty="0"/>
              <a:t>Camera carrier</a:t>
            </a:r>
          </a:p>
          <a:p>
            <a:pPr>
              <a:lnSpc>
                <a:spcPct val="90000"/>
              </a:lnSpc>
              <a:spcAft>
                <a:spcPts val="612"/>
              </a:spcAft>
            </a:pPr>
            <a:r>
              <a:rPr lang="en-US" sz="4080" dirty="0"/>
              <a:t>Pun </a:t>
            </a:r>
            <a:r>
              <a:rPr lang="en-US" sz="4080" dirty="0" err="1"/>
              <a:t>penner</a:t>
            </a:r>
            <a:endParaRPr lang="en-US" sz="4080" dirty="0"/>
          </a:p>
          <a:p>
            <a:pPr>
              <a:lnSpc>
                <a:spcPct val="90000"/>
              </a:lnSpc>
              <a:spcAft>
                <a:spcPts val="612"/>
              </a:spcAft>
            </a:pPr>
            <a:r>
              <a:rPr lang="en-US" sz="4080" dirty="0"/>
              <a:t>NoSQL non-novice</a:t>
            </a:r>
          </a:p>
          <a:p>
            <a:pPr>
              <a:lnSpc>
                <a:spcPct val="90000"/>
              </a:lnSpc>
              <a:spcAft>
                <a:spcPts val="612"/>
              </a:spcAft>
            </a:pPr>
            <a:r>
              <a:rPr lang="en-US" sz="4080" dirty="0"/>
              <a:t>Community </a:t>
            </a:r>
            <a:r>
              <a:rPr lang="en-US" sz="4080" dirty="0" err="1"/>
              <a:t>congrat</a:t>
            </a:r>
            <a:r>
              <a:rPr lang="en-US" sz="4080" dirty="0"/>
              <a:t> collector</a:t>
            </a:r>
          </a:p>
          <a:p>
            <a:pPr>
              <a:lnSpc>
                <a:spcPct val="90000"/>
              </a:lnSpc>
              <a:spcAft>
                <a:spcPts val="612"/>
              </a:spcAft>
            </a:pPr>
            <a:r>
              <a:rPr lang="en-US" sz="4080" dirty="0"/>
              <a:t> - (World's first former) Azure MVP</a:t>
            </a:r>
          </a:p>
          <a:p>
            <a:pPr>
              <a:lnSpc>
                <a:spcPct val="90000"/>
              </a:lnSpc>
              <a:spcAft>
                <a:spcPts val="612"/>
              </a:spcAft>
            </a:pPr>
            <a:r>
              <a:rPr lang="en-US" sz="4080" dirty="0"/>
              <a:t> - (Former) MongoDB Master</a:t>
            </a:r>
          </a:p>
          <a:p>
            <a:pPr>
              <a:lnSpc>
                <a:spcPct val="90000"/>
              </a:lnSpc>
              <a:spcAft>
                <a:spcPts val="612"/>
              </a:spcAft>
            </a:pPr>
            <a:r>
              <a:rPr lang="en-US" sz="4080" dirty="0"/>
              <a:t> - Neo4j Ambassador</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0893" y="1516062"/>
            <a:ext cx="8236644" cy="5491095"/>
          </a:xfrm>
          <a:prstGeom prst="rect">
            <a:avLst/>
          </a:prstGeom>
        </p:spPr>
      </p:pic>
      <p:sp>
        <p:nvSpPr>
          <p:cNvPr id="7" name="TextBox 6"/>
          <p:cNvSpPr txBox="1"/>
          <p:nvPr/>
        </p:nvSpPr>
        <p:spPr>
          <a:xfrm>
            <a:off x="194073" y="4871176"/>
            <a:ext cx="12054621" cy="1514261"/>
          </a:xfrm>
          <a:prstGeom prst="rect">
            <a:avLst/>
          </a:prstGeom>
          <a:solidFill>
            <a:schemeClr val="tx1"/>
          </a:solidFill>
        </p:spPr>
        <p:txBody>
          <a:bodyPr wrap="square" lIns="182880" tIns="146304" rIns="182880" bIns="146304" rtlCol="0">
            <a:spAutoFit/>
          </a:bodyPr>
          <a:lstStyle/>
          <a:p>
            <a:pPr>
              <a:lnSpc>
                <a:spcPct val="90000"/>
              </a:lnSpc>
              <a:spcAft>
                <a:spcPts val="600"/>
              </a:spcAft>
            </a:pPr>
            <a:r>
              <a:rPr lang="en-US" sz="4400" dirty="0">
                <a:solidFill>
                  <a:schemeClr val="accent6"/>
                </a:solidFill>
              </a:rPr>
              <a:t>If there's one thing that's not clear to me,</a:t>
            </a:r>
            <a:br>
              <a:rPr lang="en-US" sz="4400" dirty="0">
                <a:solidFill>
                  <a:schemeClr val="accent6"/>
                </a:solidFill>
              </a:rPr>
            </a:br>
            <a:r>
              <a:rPr lang="en-US" sz="4400" dirty="0">
                <a:solidFill>
                  <a:schemeClr val="accent6"/>
                </a:solidFill>
              </a:rPr>
              <a:t>it's opaqueness.</a:t>
            </a:r>
          </a:p>
        </p:txBody>
      </p:sp>
    </p:spTree>
    <p:custDataLst>
      <p:tags r:id="rId1"/>
    </p:custDataLst>
    <p:extLst>
      <p:ext uri="{BB962C8B-B14F-4D97-AF65-F5344CB8AC3E}">
        <p14:creationId xmlns:p14="http://schemas.microsoft.com/office/powerpoint/2010/main" val="1269432254"/>
      </p:ext>
    </p:extLst>
  </p:cSld>
  <p:clrMapOvr>
    <a:masterClrMapping/>
  </p:clrMapOvr>
  <p:transition advTm="167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339F39-C1F7-4202-A3A8-4534E8AC4BC9}"/>
              </a:ext>
            </a:extLst>
          </p:cNvPr>
          <p:cNvSpPr>
            <a:spLocks noGrp="1"/>
          </p:cNvSpPr>
          <p:nvPr>
            <p:ph type="title"/>
          </p:nvPr>
        </p:nvSpPr>
        <p:spPr/>
        <p:txBody>
          <a:bodyPr/>
          <a:lstStyle/>
          <a:p>
            <a:r>
              <a:rPr lang="en-US" dirty="0"/>
              <a:t>Eye charts</a:t>
            </a:r>
          </a:p>
        </p:txBody>
      </p:sp>
    </p:spTree>
    <p:extLst>
      <p:ext uri="{BB962C8B-B14F-4D97-AF65-F5344CB8AC3E}">
        <p14:creationId xmlns:p14="http://schemas.microsoft.com/office/powerpoint/2010/main" val="3909548057"/>
      </p:ext>
    </p:extLst>
  </p:cSld>
  <p:clrMapOvr>
    <a:masterClrMapping/>
  </p:clrMapOvr>
  <p:transition advTm="427">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Obligatory "bullet" eye-chart slide</a:t>
            </a:r>
          </a:p>
        </p:txBody>
      </p:sp>
      <p:sp>
        <p:nvSpPr>
          <p:cNvPr id="3" name="Text Placeholder 2"/>
          <p:cNvSpPr>
            <a:spLocks noGrp="1"/>
          </p:cNvSpPr>
          <p:nvPr>
            <p:ph type="body" sz="quarter" idx="10"/>
          </p:nvPr>
        </p:nvSpPr>
        <p:spPr>
          <a:xfrm>
            <a:off x="274638" y="1212850"/>
            <a:ext cx="11887200" cy="5416868"/>
          </a:xfrm>
        </p:spPr>
        <p:txBody>
          <a:bodyPr/>
          <a:lstStyle/>
          <a:p>
            <a:pPr marL="571500" indent="-571500">
              <a:buFont typeface="Arial" charset="0"/>
              <a:buChar char="•"/>
            </a:pPr>
            <a:r>
              <a:rPr lang="en-US" dirty="0"/>
              <a:t>Think about the content you're showing. Do you really need bullets at all? Does the little dot on the left help, or just look like annoying dots down the page?</a:t>
            </a:r>
          </a:p>
          <a:p>
            <a:pPr marL="571500" indent="-571500">
              <a:buFont typeface="Arial" charset="0"/>
              <a:buChar char="•"/>
            </a:pPr>
            <a:r>
              <a:rPr lang="en-US" dirty="0"/>
              <a:t>Should bullets be shown all at once, or slow-rolled so that your audience can follow along?</a:t>
            </a:r>
          </a:p>
          <a:p>
            <a:pPr marL="571500" indent="-571500">
              <a:buFont typeface="Arial" charset="0"/>
              <a:buChar char="•"/>
            </a:pPr>
            <a:r>
              <a:rPr lang="en-US" dirty="0"/>
              <a:t>Do you really need to write entire paragraphs to get your point across, or </a:t>
            </a:r>
            <a:r>
              <a:rPr lang="en-US" i="1" dirty="0"/>
              <a:t>maybe </a:t>
            </a:r>
            <a:r>
              <a:rPr lang="en-US" dirty="0"/>
              <a:t>you could just reduce to a few key words?</a:t>
            </a:r>
          </a:p>
        </p:txBody>
      </p:sp>
    </p:spTree>
    <p:extLst>
      <p:ext uri="{BB962C8B-B14F-4D97-AF65-F5344CB8AC3E}">
        <p14:creationId xmlns:p14="http://schemas.microsoft.com/office/powerpoint/2010/main" val="2030633641"/>
      </p:ext>
    </p:extLst>
  </p:cSld>
  <p:clrMapOvr>
    <a:masterClrMapping/>
  </p:clrMapOvr>
  <p:transition advTm="560">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Bullets (or not)</a:t>
            </a:r>
          </a:p>
        </p:txBody>
      </p:sp>
      <p:sp>
        <p:nvSpPr>
          <p:cNvPr id="3" name="Text Placeholder 2"/>
          <p:cNvSpPr>
            <a:spLocks noGrp="1"/>
          </p:cNvSpPr>
          <p:nvPr>
            <p:ph type="body" sz="quarter" idx="10"/>
          </p:nvPr>
        </p:nvSpPr>
        <p:spPr>
          <a:xfrm>
            <a:off x="274638" y="1212850"/>
            <a:ext cx="11887200" cy="4124206"/>
          </a:xfrm>
        </p:spPr>
        <p:txBody>
          <a:bodyPr/>
          <a:lstStyle/>
          <a:p>
            <a:endParaRPr lang="en-US" dirty="0"/>
          </a:p>
          <a:p>
            <a:r>
              <a:rPr lang="en-US" dirty="0"/>
              <a:t>Bullets:</a:t>
            </a:r>
          </a:p>
          <a:p>
            <a:pPr marL="571500" indent="-571500">
              <a:buFont typeface="Arial" panose="020B0604020202020204" pitchFamily="34" charset="0"/>
              <a:buChar char="•"/>
            </a:pPr>
            <a:r>
              <a:rPr lang="en-US" dirty="0"/>
              <a:t>Yay?</a:t>
            </a:r>
          </a:p>
          <a:p>
            <a:r>
              <a:rPr lang="en-US" dirty="0"/>
              <a:t>    Nay?</a:t>
            </a:r>
          </a:p>
          <a:p>
            <a:endParaRPr lang="en-US" dirty="0"/>
          </a:p>
          <a:p>
            <a:r>
              <a:rPr lang="en-US" dirty="0"/>
              <a:t>Make your point with few words, speak the rest</a:t>
            </a:r>
          </a:p>
        </p:txBody>
      </p:sp>
    </p:spTree>
    <p:custDataLst>
      <p:tags r:id="rId1"/>
    </p:custDataLst>
    <p:extLst>
      <p:ext uri="{BB962C8B-B14F-4D97-AF65-F5344CB8AC3E}">
        <p14:creationId xmlns:p14="http://schemas.microsoft.com/office/powerpoint/2010/main" val="1868724837"/>
      </p:ext>
    </p:extLst>
  </p:cSld>
  <p:clrMapOvr>
    <a:masterClrMapping/>
  </p:clrMapOvr>
  <p:transition advTm="257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588F2-573B-4EB7-9FCF-7C2E83E4AA77}"/>
              </a:ext>
            </a:extLst>
          </p:cNvPr>
          <p:cNvSpPr>
            <a:spLocks noGrp="1"/>
          </p:cNvSpPr>
          <p:nvPr>
            <p:ph type="title"/>
          </p:nvPr>
        </p:nvSpPr>
        <p:spPr/>
        <p:txBody>
          <a:bodyPr/>
          <a:lstStyle/>
          <a:p>
            <a:r>
              <a:rPr lang="en-US" dirty="0"/>
              <a:t>Code eyecharts</a:t>
            </a:r>
          </a:p>
        </p:txBody>
      </p:sp>
      <p:sp>
        <p:nvSpPr>
          <p:cNvPr id="3" name="Text Placeholder 2">
            <a:extLst>
              <a:ext uri="{FF2B5EF4-FFF2-40B4-BE49-F238E27FC236}">
                <a16:creationId xmlns:a16="http://schemas.microsoft.com/office/drawing/2014/main" id="{D64E41BC-4EF5-48E2-8B9E-4C0454925BF4}"/>
              </a:ext>
            </a:extLst>
          </p:cNvPr>
          <p:cNvSpPr>
            <a:spLocks noGrp="1"/>
          </p:cNvSpPr>
          <p:nvPr>
            <p:ph type="body" sz="quarter" idx="10"/>
          </p:nvPr>
        </p:nvSpPr>
        <p:spPr>
          <a:xfrm>
            <a:off x="274638" y="1212850"/>
            <a:ext cx="3962399" cy="2646878"/>
          </a:xfrm>
        </p:spPr>
        <p:txBody>
          <a:bodyPr/>
          <a:lstStyle/>
          <a:p>
            <a:endParaRPr lang="en-US" dirty="0"/>
          </a:p>
          <a:p>
            <a:endParaRPr lang="en-US" dirty="0"/>
          </a:p>
          <a:p>
            <a:r>
              <a:rPr lang="en-US" dirty="0"/>
              <a:t>Keystone.js – blog post listing</a:t>
            </a:r>
          </a:p>
        </p:txBody>
      </p:sp>
      <p:sp>
        <p:nvSpPr>
          <p:cNvPr id="4" name="Rectangle 3">
            <a:extLst>
              <a:ext uri="{FF2B5EF4-FFF2-40B4-BE49-F238E27FC236}">
                <a16:creationId xmlns:a16="http://schemas.microsoft.com/office/drawing/2014/main" id="{8B1C267A-87A8-417C-B3EB-321784D593B1}"/>
              </a:ext>
            </a:extLst>
          </p:cNvPr>
          <p:cNvSpPr/>
          <p:nvPr/>
        </p:nvSpPr>
        <p:spPr>
          <a:xfrm>
            <a:off x="4156074" y="2278062"/>
            <a:ext cx="8003366" cy="4339650"/>
          </a:xfrm>
          <a:prstGeom prst="rect">
            <a:avLst/>
          </a:prstGeom>
          <a:solidFill>
            <a:schemeClr val="tx1"/>
          </a:solidFill>
        </p:spPr>
        <p:txBody>
          <a:bodyPr wrap="square">
            <a:spAutoFit/>
          </a:bodyPr>
          <a:lstStyle/>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view</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on</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init</a:t>
            </a:r>
            <a:r>
              <a:rPr lang="en-US" sz="1200" dirty="0">
                <a:solidFill>
                  <a:srgbClr val="A31515"/>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function</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next</a:t>
            </a:r>
            <a:r>
              <a:rPr lang="en-US" sz="1200" dirty="0">
                <a:solidFill>
                  <a:srgbClr val="000000"/>
                </a:solidFill>
                <a:latin typeface="Consolas" panose="020B0609020204030204" pitchFamily="49" charset="0"/>
              </a:rPr>
              <a:t>) {</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err="1">
                <a:solidFill>
                  <a:srgbClr val="0000FF"/>
                </a:solidFill>
                <a:latin typeface="Consolas" panose="020B0609020204030204" pitchFamily="49" charset="0"/>
              </a:rPr>
              <a:t>var</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q</a:t>
            </a:r>
            <a:r>
              <a:rPr lang="en-US" sz="1200" dirty="0">
                <a:solidFill>
                  <a:srgbClr val="000000"/>
                </a:solidFill>
                <a:latin typeface="Consolas" panose="020B0609020204030204" pitchFamily="49" charset="0"/>
              </a:rPr>
              <a:t> = </a:t>
            </a:r>
            <a:r>
              <a:rPr lang="en-US" sz="1200" dirty="0" err="1">
                <a:solidFill>
                  <a:srgbClr val="001080"/>
                </a:solidFill>
                <a:latin typeface="Consolas" panose="020B0609020204030204" pitchFamily="49" charset="0"/>
              </a:rPr>
              <a:t>keystone</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list</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'Post'</a:t>
            </a:r>
            <a:r>
              <a:rPr lang="en-US" sz="1200" dirty="0">
                <a:solidFill>
                  <a:srgbClr val="000000"/>
                </a:solidFill>
                <a:latin typeface="Consolas" panose="020B0609020204030204" pitchFamily="49" charset="0"/>
              </a:rPr>
              <a:t>).</a:t>
            </a:r>
            <a:r>
              <a:rPr lang="en-US" sz="1200" dirty="0">
                <a:solidFill>
                  <a:srgbClr val="795E26"/>
                </a:solidFill>
                <a:latin typeface="Consolas" panose="020B0609020204030204" pitchFamily="49" charset="0"/>
              </a:rPr>
              <a:t>paginate</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page:</a:t>
            </a: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req</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query</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page</a:t>
            </a:r>
            <a:r>
              <a:rPr lang="en-US" sz="1200" dirty="0">
                <a:solidFill>
                  <a:srgbClr val="000000"/>
                </a:solidFill>
                <a:latin typeface="Consolas" panose="020B0609020204030204" pitchFamily="49" charset="0"/>
              </a:rPr>
              <a:t> || </a:t>
            </a:r>
            <a:r>
              <a:rPr lang="en-US" sz="1200" dirty="0">
                <a:solidFill>
                  <a:srgbClr val="09885A"/>
                </a:solidFill>
                <a:latin typeface="Consolas" panose="020B0609020204030204" pitchFamily="49" charset="0"/>
              </a:rPr>
              <a:t>1</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perPage</a:t>
            </a:r>
            <a:r>
              <a:rPr lang="en-US" sz="1200" dirty="0">
                <a:solidFill>
                  <a:srgbClr val="001080"/>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9885A"/>
                </a:solidFill>
                <a:latin typeface="Consolas" panose="020B0609020204030204" pitchFamily="49" charset="0"/>
              </a:rPr>
              <a:t>10</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maxPages</a:t>
            </a:r>
            <a:r>
              <a:rPr lang="en-US" sz="1200" dirty="0">
                <a:solidFill>
                  <a:srgbClr val="001080"/>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9885A"/>
                </a:solidFill>
                <a:latin typeface="Consolas" panose="020B0609020204030204" pitchFamily="49" charset="0"/>
              </a:rPr>
              <a:t>10</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filters:</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state:</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'published'</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sort</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publishedDate</a:t>
            </a:r>
            <a:r>
              <a:rPr lang="en-US" sz="1200" dirty="0">
                <a:solidFill>
                  <a:srgbClr val="A31515"/>
                </a:solidFill>
                <a:latin typeface="Consolas" panose="020B0609020204030204" pitchFamily="49" charset="0"/>
              </a:rPr>
              <a:t>'</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populate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'author categories'</a:t>
            </a:r>
            <a:r>
              <a:rPr lang="en-US" sz="1200" dirty="0">
                <a:solidFill>
                  <a:srgbClr val="000000"/>
                </a:solidFill>
                <a:latin typeface="Consolas" panose="020B0609020204030204" pitchFamily="49" charset="0"/>
              </a:rPr>
              <a:t>);</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a:solidFill>
                  <a:srgbClr val="AF00DB"/>
                </a:solidFill>
                <a:latin typeface="Consolas" panose="020B0609020204030204" pitchFamily="49" charset="0"/>
              </a:rPr>
              <a:t>if</a:t>
            </a: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category</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q</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where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'categories'</a:t>
            </a:r>
            <a:r>
              <a:rPr lang="en-US" sz="1200" dirty="0">
                <a:solidFill>
                  <a:srgbClr val="000000"/>
                </a:solidFill>
                <a:latin typeface="Consolas" panose="020B0609020204030204" pitchFamily="49" charset="0"/>
              </a:rPr>
              <a:t>).</a:t>
            </a:r>
            <a:r>
              <a:rPr lang="en-US" sz="1200" dirty="0">
                <a:solidFill>
                  <a:srgbClr val="795E26"/>
                </a:solidFill>
                <a:latin typeface="Consolas" panose="020B0609020204030204" pitchFamily="49" charset="0"/>
              </a:rPr>
              <a:t>in</a:t>
            </a:r>
            <a:r>
              <a:rPr lang="en-US" sz="1200" dirty="0">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category</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q</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exec</a:t>
            </a:r>
            <a:r>
              <a:rPr lang="en-US" sz="1200" dirty="0">
                <a:solidFill>
                  <a:srgbClr val="000000"/>
                </a:solidFill>
                <a:latin typeface="Consolas" panose="020B0609020204030204" pitchFamily="49" charset="0"/>
              </a:rPr>
              <a:t>(</a:t>
            </a:r>
            <a:r>
              <a:rPr lang="en-US" sz="1200" dirty="0">
                <a:solidFill>
                  <a:srgbClr val="0000FF"/>
                </a:solidFill>
                <a:latin typeface="Consolas" panose="020B0609020204030204" pitchFamily="49" charset="0"/>
              </a:rPr>
              <a:t>function</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err</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results</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posts</a:t>
            </a:r>
            <a:r>
              <a:rPr lang="en-US" sz="1200" dirty="0">
                <a:solidFill>
                  <a:srgbClr val="000000"/>
                </a:solidFill>
                <a:latin typeface="Consolas" panose="020B0609020204030204" pitchFamily="49" charset="0"/>
              </a:rPr>
              <a:t> = </a:t>
            </a:r>
            <a:r>
              <a:rPr lang="en-US" sz="1200" dirty="0">
                <a:solidFill>
                  <a:srgbClr val="001080"/>
                </a:solidFill>
                <a:latin typeface="Consolas" panose="020B0609020204030204" pitchFamily="49" charset="0"/>
              </a:rPr>
              <a:t>results</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next</a:t>
            </a:r>
            <a:r>
              <a:rPr lang="en-US" sz="1200" dirty="0">
                <a:solidFill>
                  <a:srgbClr val="000000"/>
                </a:solidFill>
                <a:latin typeface="Consolas" panose="020B0609020204030204" pitchFamily="49" charset="0"/>
              </a:rPr>
              <a:t>(</a:t>
            </a:r>
            <a:r>
              <a:rPr lang="en-US" sz="1200" dirty="0">
                <a:solidFill>
                  <a:srgbClr val="001080"/>
                </a:solidFill>
                <a:latin typeface="Consolas" panose="020B0609020204030204" pitchFamily="49" charset="0"/>
              </a:rPr>
              <a:t>err</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endParaRPr lang="en-US" sz="12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FC5BB962-5A40-484F-8243-1B04A3098D00}"/>
              </a:ext>
            </a:extLst>
          </p:cNvPr>
          <p:cNvSpPr/>
          <p:nvPr/>
        </p:nvSpPr>
        <p:spPr>
          <a:xfrm>
            <a:off x="122237" y="44148"/>
            <a:ext cx="11850283" cy="6832640"/>
          </a:xfrm>
          <a:prstGeom prst="rect">
            <a:avLst/>
          </a:prstGeom>
          <a:solidFill>
            <a:schemeClr val="tx1"/>
          </a:solidFill>
        </p:spPr>
        <p:txBody>
          <a:bodyPr wrap="square">
            <a:spAutoFit/>
          </a:bodyPr>
          <a:lstStyle/>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view</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on</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init</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next</a:t>
            </a:r>
            <a:r>
              <a:rPr lang="en-US" sz="2000" dirty="0">
                <a:solidFill>
                  <a:srgbClr val="000000"/>
                </a:solidFill>
                <a:latin typeface="Consolas" panose="020B0609020204030204" pitchFamily="49" charset="0"/>
              </a:rPr>
              <a:t>) {</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err="1">
                <a:solidFill>
                  <a:srgbClr val="0000FF"/>
                </a:solidFill>
                <a:latin typeface="Consolas" panose="020B0609020204030204" pitchFamily="49" charset="0"/>
              </a:rPr>
              <a:t>var</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q</a:t>
            </a:r>
            <a:r>
              <a:rPr lang="en-US" sz="2000" dirty="0">
                <a:solidFill>
                  <a:srgbClr val="000000"/>
                </a:solidFill>
                <a:latin typeface="Consolas" panose="020B0609020204030204" pitchFamily="49" charset="0"/>
              </a:rPr>
              <a:t> = </a:t>
            </a:r>
            <a:r>
              <a:rPr lang="en-US" sz="2000" dirty="0" err="1">
                <a:solidFill>
                  <a:srgbClr val="001080"/>
                </a:solidFill>
                <a:latin typeface="Consolas" panose="020B0609020204030204" pitchFamily="49" charset="0"/>
              </a:rPr>
              <a:t>keystone</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list</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'Post'</a:t>
            </a:r>
            <a:r>
              <a:rPr lang="en-US" sz="2000" dirty="0">
                <a:solidFill>
                  <a:srgbClr val="000000"/>
                </a:solidFill>
                <a:latin typeface="Consolas" panose="020B0609020204030204" pitchFamily="49" charset="0"/>
              </a:rPr>
              <a:t>).</a:t>
            </a:r>
            <a:r>
              <a:rPr lang="en-US" sz="2000" dirty="0">
                <a:solidFill>
                  <a:srgbClr val="795E26"/>
                </a:solidFill>
                <a:latin typeface="Consolas" panose="020B0609020204030204" pitchFamily="49" charset="0"/>
              </a:rPr>
              <a:t>paginate</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page:</a:t>
            </a: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req</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query</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page</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perPage</a:t>
            </a:r>
            <a:r>
              <a:rPr lang="en-US" sz="2000" dirty="0">
                <a:solidFill>
                  <a:srgbClr val="001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10</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maxPages</a:t>
            </a:r>
            <a:r>
              <a:rPr lang="en-US" sz="2000" dirty="0">
                <a:solidFill>
                  <a:srgbClr val="001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10</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filters:</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state:</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'published'</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sort</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publishedDate</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populate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'author categories'</a:t>
            </a:r>
            <a:r>
              <a:rPr lang="en-US" sz="2000" dirty="0">
                <a:solidFill>
                  <a:srgbClr val="000000"/>
                </a:solidFill>
                <a:latin typeface="Consolas" panose="020B0609020204030204" pitchFamily="49" charset="0"/>
              </a:rPr>
              <a:t>);</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a:solidFill>
                  <a:srgbClr val="AF00DB"/>
                </a:solidFill>
                <a:latin typeface="Consolas" panose="020B0609020204030204" pitchFamily="49" charset="0"/>
              </a:rPr>
              <a:t>if</a:t>
            </a: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category</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q</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where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'categories'</a:t>
            </a:r>
            <a:r>
              <a:rPr lang="en-US" sz="2000" dirty="0">
                <a:solidFill>
                  <a:srgbClr val="000000"/>
                </a:solidFill>
                <a:latin typeface="Consolas" panose="020B0609020204030204" pitchFamily="49" charset="0"/>
              </a:rPr>
              <a:t>).</a:t>
            </a:r>
            <a:r>
              <a:rPr lang="en-US" sz="2000" dirty="0">
                <a:solidFill>
                  <a:srgbClr val="795E26"/>
                </a:solidFill>
                <a:latin typeface="Consolas" panose="020B0609020204030204" pitchFamily="49" charset="0"/>
              </a:rPr>
              <a:t>in</a:t>
            </a:r>
            <a:r>
              <a:rPr lang="en-US" sz="2000" dirty="0">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category</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q</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exec</a:t>
            </a:r>
            <a:r>
              <a:rPr lang="en-US" sz="2000" dirty="0">
                <a:solidFill>
                  <a:srgbClr val="000000"/>
                </a:solidFill>
                <a:latin typeface="Consolas" panose="020B0609020204030204" pitchFamily="49" charset="0"/>
              </a:rPr>
              <a:t>(</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err</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results</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posts</a:t>
            </a:r>
            <a:r>
              <a:rPr lang="en-US" sz="2000" dirty="0">
                <a:solidFill>
                  <a:srgbClr val="000000"/>
                </a:solidFill>
                <a:latin typeface="Consolas" panose="020B0609020204030204" pitchFamily="49" charset="0"/>
              </a:rPr>
              <a:t> = </a:t>
            </a:r>
            <a:r>
              <a:rPr lang="en-US" sz="2000" dirty="0">
                <a:solidFill>
                  <a:srgbClr val="001080"/>
                </a:solidFill>
                <a:latin typeface="Consolas" panose="020B0609020204030204" pitchFamily="49" charset="0"/>
              </a:rPr>
              <a:t>results</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next</a:t>
            </a:r>
            <a:r>
              <a:rPr lang="en-US" sz="2000" dirty="0">
                <a:solidFill>
                  <a:srgbClr val="000000"/>
                </a:solidFill>
                <a:latin typeface="Consolas" panose="020B0609020204030204" pitchFamily="49" charset="0"/>
              </a:rPr>
              <a:t>(</a:t>
            </a:r>
            <a:r>
              <a:rPr lang="en-US" sz="2000" dirty="0">
                <a:solidFill>
                  <a:srgbClr val="001080"/>
                </a:solidFill>
                <a:latin typeface="Consolas" panose="020B0609020204030204" pitchFamily="49" charset="0"/>
              </a:rPr>
              <a:t>err</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endParaRPr lang="en-US" sz="2000"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721231C-47D7-48CC-BC03-C495A99742DF}"/>
              </a:ext>
            </a:extLst>
          </p:cNvPr>
          <p:cNvSpPr/>
          <p:nvPr/>
        </p:nvSpPr>
        <p:spPr>
          <a:xfrm>
            <a:off x="122237" y="44148"/>
            <a:ext cx="12056860" cy="6186309"/>
          </a:xfrm>
          <a:prstGeom prst="rect">
            <a:avLst/>
          </a:prstGeom>
          <a:solidFill>
            <a:schemeClr val="tx1"/>
          </a:solidFill>
        </p:spPr>
        <p:txBody>
          <a:bodyPr wrap="square">
            <a:spAutoFit/>
          </a:bodyPr>
          <a:lstStyle/>
          <a:p>
            <a:r>
              <a:rPr lang="en-US" sz="3600" dirty="0">
                <a:solidFill>
                  <a:srgbClr val="000000"/>
                </a:solidFill>
                <a:latin typeface="Consolas" panose="020B0609020204030204" pitchFamily="49" charset="0"/>
              </a:rPr>
              <a:t>        </a:t>
            </a:r>
            <a:r>
              <a:rPr lang="en-US" sz="3600" dirty="0" err="1">
                <a:solidFill>
                  <a:srgbClr val="0000FF"/>
                </a:solidFill>
                <a:latin typeface="Consolas" panose="020B0609020204030204" pitchFamily="49" charset="0"/>
              </a:rPr>
              <a:t>var</a:t>
            </a:r>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q</a:t>
            </a:r>
            <a:r>
              <a:rPr lang="en-US" sz="3600" dirty="0">
                <a:solidFill>
                  <a:srgbClr val="000000"/>
                </a:solidFill>
                <a:latin typeface="Consolas" panose="020B0609020204030204" pitchFamily="49" charset="0"/>
              </a:rPr>
              <a:t> = </a:t>
            </a:r>
            <a:r>
              <a:rPr lang="en-US" sz="3600" dirty="0" err="1">
                <a:solidFill>
                  <a:srgbClr val="001080"/>
                </a:solidFill>
                <a:latin typeface="Consolas" panose="020B0609020204030204" pitchFamily="49" charset="0"/>
              </a:rPr>
              <a:t>keystone</a:t>
            </a:r>
            <a:r>
              <a:rPr lang="en-US" sz="3600" dirty="0" err="1">
                <a:solidFill>
                  <a:srgbClr val="000000"/>
                </a:solidFill>
                <a:latin typeface="Consolas" panose="020B0609020204030204" pitchFamily="49" charset="0"/>
              </a:rPr>
              <a:t>.</a:t>
            </a:r>
            <a:r>
              <a:rPr lang="en-US" sz="3600" dirty="0" err="1">
                <a:solidFill>
                  <a:srgbClr val="795E26"/>
                </a:solidFill>
                <a:latin typeface="Consolas" panose="020B0609020204030204" pitchFamily="49" charset="0"/>
              </a:rPr>
              <a:t>list</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'Post'</a:t>
            </a:r>
            <a:r>
              <a:rPr lang="en-US" sz="3600" dirty="0">
                <a:solidFill>
                  <a:srgbClr val="000000"/>
                </a:solidFill>
                <a:latin typeface="Consolas" panose="020B0609020204030204" pitchFamily="49" charset="0"/>
              </a:rPr>
              <a:t>).</a:t>
            </a:r>
            <a:r>
              <a:rPr lang="en-US" sz="3600" dirty="0">
                <a:solidFill>
                  <a:srgbClr val="795E26"/>
                </a:solidFill>
                <a:latin typeface="Consolas" panose="020B0609020204030204" pitchFamily="49" charset="0"/>
              </a:rPr>
              <a:t>paginate</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page:</a:t>
            </a:r>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req</a:t>
            </a:r>
            <a:r>
              <a:rPr lang="en-US" sz="3600" dirty="0" err="1">
                <a:solidFill>
                  <a:srgbClr val="000000"/>
                </a:solidFill>
                <a:latin typeface="Consolas" panose="020B0609020204030204" pitchFamily="49" charset="0"/>
              </a:rPr>
              <a:t>.</a:t>
            </a:r>
            <a:r>
              <a:rPr lang="en-US" sz="3600" dirty="0" err="1">
                <a:solidFill>
                  <a:srgbClr val="001080"/>
                </a:solidFill>
                <a:latin typeface="Consolas" panose="020B0609020204030204" pitchFamily="49" charset="0"/>
              </a:rPr>
              <a:t>query</a:t>
            </a:r>
            <a:r>
              <a:rPr lang="en-US" sz="3600" dirty="0" err="1">
                <a:solidFill>
                  <a:srgbClr val="000000"/>
                </a:solidFill>
                <a:latin typeface="Consolas" panose="020B0609020204030204" pitchFamily="49" charset="0"/>
              </a:rPr>
              <a:t>.</a:t>
            </a:r>
            <a:r>
              <a:rPr lang="en-US" sz="3600" dirty="0" err="1">
                <a:solidFill>
                  <a:srgbClr val="001080"/>
                </a:solidFill>
                <a:latin typeface="Consolas" panose="020B0609020204030204" pitchFamily="49" charset="0"/>
              </a:rPr>
              <a:t>page</a:t>
            </a:r>
            <a:r>
              <a:rPr lang="en-US" sz="3600" dirty="0">
                <a:solidFill>
                  <a:srgbClr val="000000"/>
                </a:solidFill>
                <a:latin typeface="Consolas" panose="020B0609020204030204" pitchFamily="49" charset="0"/>
              </a:rPr>
              <a:t> || </a:t>
            </a:r>
            <a:r>
              <a:rPr lang="en-US" sz="3600" dirty="0">
                <a:solidFill>
                  <a:srgbClr val="09885A"/>
                </a:solidFill>
                <a:latin typeface="Consolas" panose="020B0609020204030204" pitchFamily="49" charset="0"/>
              </a:rPr>
              <a:t>1</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perPage</a:t>
            </a:r>
            <a:r>
              <a:rPr lang="en-US" sz="3600" dirty="0">
                <a:solidFill>
                  <a:srgbClr val="001080"/>
                </a:solidFill>
                <a:latin typeface="Consolas" panose="020B0609020204030204" pitchFamily="49" charset="0"/>
              </a:rPr>
              <a:t>:</a:t>
            </a:r>
            <a:r>
              <a:rPr lang="en-US" sz="3600" dirty="0">
                <a:solidFill>
                  <a:srgbClr val="000000"/>
                </a:solidFill>
                <a:latin typeface="Consolas" panose="020B0609020204030204" pitchFamily="49" charset="0"/>
              </a:rPr>
              <a:t> </a:t>
            </a:r>
            <a:r>
              <a:rPr lang="en-US" sz="3600" dirty="0">
                <a:solidFill>
                  <a:srgbClr val="09885A"/>
                </a:solidFill>
                <a:latin typeface="Consolas" panose="020B0609020204030204" pitchFamily="49" charset="0"/>
              </a:rPr>
              <a:t>10</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maxPages</a:t>
            </a:r>
            <a:r>
              <a:rPr lang="en-US" sz="3600" dirty="0">
                <a:solidFill>
                  <a:srgbClr val="001080"/>
                </a:solidFill>
                <a:latin typeface="Consolas" panose="020B0609020204030204" pitchFamily="49" charset="0"/>
              </a:rPr>
              <a:t>:</a:t>
            </a:r>
            <a:r>
              <a:rPr lang="en-US" sz="3600" dirty="0">
                <a:solidFill>
                  <a:srgbClr val="000000"/>
                </a:solidFill>
                <a:latin typeface="Consolas" panose="020B0609020204030204" pitchFamily="49" charset="0"/>
              </a:rPr>
              <a:t> </a:t>
            </a:r>
            <a:r>
              <a:rPr lang="en-US" sz="3600" dirty="0">
                <a:solidFill>
                  <a:srgbClr val="09885A"/>
                </a:solidFill>
                <a:latin typeface="Consolas" panose="020B0609020204030204" pitchFamily="49" charset="0"/>
              </a:rPr>
              <a:t>10</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filters:</a:t>
            </a:r>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state:</a:t>
            </a:r>
            <a:r>
              <a:rPr lang="en-US" sz="3600" dirty="0">
                <a:solidFill>
                  <a:srgbClr val="000000"/>
                </a:solidFill>
                <a:latin typeface="Consolas" panose="020B0609020204030204" pitchFamily="49" charset="0"/>
              </a:rPr>
              <a:t> </a:t>
            </a:r>
            <a:r>
              <a:rPr lang="en-US" sz="3600" dirty="0">
                <a:solidFill>
                  <a:srgbClr val="A31515"/>
                </a:solidFill>
                <a:latin typeface="Consolas" panose="020B0609020204030204" pitchFamily="49" charset="0"/>
              </a:rPr>
              <a:t>'published'</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r>
              <a:rPr lang="en-US" sz="3600" dirty="0">
                <a:solidFill>
                  <a:srgbClr val="795E26"/>
                </a:solidFill>
                <a:latin typeface="Consolas" panose="020B0609020204030204" pitchFamily="49" charset="0"/>
              </a:rPr>
              <a:t>sort</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a:t>
            </a:r>
            <a:r>
              <a:rPr lang="en-US" sz="3600" dirty="0" err="1">
                <a:solidFill>
                  <a:srgbClr val="A31515"/>
                </a:solidFill>
                <a:latin typeface="Consolas" panose="020B0609020204030204" pitchFamily="49" charset="0"/>
              </a:rPr>
              <a:t>publishedDate</a:t>
            </a:r>
            <a:r>
              <a:rPr lang="en-US" sz="3600" dirty="0">
                <a:solidFill>
                  <a:srgbClr val="A31515"/>
                </a:solidFill>
                <a:latin typeface="Consolas" panose="020B0609020204030204" pitchFamily="49" charset="0"/>
              </a:rPr>
              <a:t>'</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795E26"/>
                </a:solidFill>
                <a:latin typeface="Consolas" panose="020B0609020204030204" pitchFamily="49" charset="0"/>
              </a:rPr>
              <a:t>populate</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'author categories'</a:t>
            </a:r>
            <a:r>
              <a:rPr lang="en-US" sz="3600" dirty="0">
                <a:solidFill>
                  <a:srgbClr val="000000"/>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4144885260"/>
      </p:ext>
    </p:extLst>
  </p:cSld>
  <p:clrMapOvr>
    <a:masterClrMapping/>
  </p:clrMapOvr>
  <p:transition advTm="297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xit" presetSubtype="0" fill="hold" grpId="1" nodeType="with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10" presetClass="exit" presetSubtype="0" fill="hold" grpId="1"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2"/>
</p:tagLst>
</file>

<file path=ppt/tags/tag2.xml><?xml version="1.0" encoding="utf-8"?>
<p:tagLst xmlns:a="http://schemas.openxmlformats.org/drawingml/2006/main" xmlns:r="http://schemas.openxmlformats.org/officeDocument/2006/relationships" xmlns:p="http://schemas.openxmlformats.org/presentationml/2006/main">
  <p:tag name="TIMING" val="|0.3|0.4"/>
</p:tagLst>
</file>

<file path=ppt/tags/tag3.xml><?xml version="1.0" encoding="utf-8"?>
<p:tagLst xmlns:a="http://schemas.openxmlformats.org/drawingml/2006/main" xmlns:r="http://schemas.openxmlformats.org/officeDocument/2006/relationships" xmlns:p="http://schemas.openxmlformats.org/presentationml/2006/main">
  <p:tag name="TIMING" val="|0.4|0.5|0.5|0.5"/>
</p:tagLst>
</file>

<file path=ppt/tags/tag4.xml><?xml version="1.0" encoding="utf-8"?>
<p:tagLst xmlns:a="http://schemas.openxmlformats.org/drawingml/2006/main" xmlns:r="http://schemas.openxmlformats.org/officeDocument/2006/relationships" xmlns:p="http://schemas.openxmlformats.org/presentationml/2006/main">
  <p:tag name="TIMING" val="|0.4|0.5|1"/>
</p:tagLst>
</file>

<file path=ppt/tags/tag5.xml><?xml version="1.0" encoding="utf-8"?>
<p:tagLst xmlns:a="http://schemas.openxmlformats.org/drawingml/2006/main" xmlns:r="http://schemas.openxmlformats.org/officeDocument/2006/relationships" xmlns:p="http://schemas.openxmlformats.org/presentationml/2006/main">
  <p:tag name="TIMING" val="|0.1|0.5|0.5"/>
</p:tagLst>
</file>

<file path=ppt/tags/tag6.xml><?xml version="1.0" encoding="utf-8"?>
<p:tagLst xmlns:a="http://schemas.openxmlformats.org/drawingml/2006/main" xmlns:r="http://schemas.openxmlformats.org/officeDocument/2006/relationships" xmlns:p="http://schemas.openxmlformats.org/presentationml/2006/main">
  <p:tag name="TIMING" val="|0.4|0.7|1.2|0.8|0.8|13"/>
</p:tagLst>
</file>

<file path=ppt/tags/tag7.xml><?xml version="1.0" encoding="utf-8"?>
<p:tagLst xmlns:a="http://schemas.openxmlformats.org/drawingml/2006/main" xmlns:r="http://schemas.openxmlformats.org/officeDocument/2006/relationships" xmlns:p="http://schemas.openxmlformats.org/presentationml/2006/main">
  <p:tag name="TIMING" val="|1.4"/>
</p:tagLst>
</file>

<file path=ppt/tags/tag8.xml><?xml version="1.0" encoding="utf-8"?>
<p:tagLst xmlns:a="http://schemas.openxmlformats.org/drawingml/2006/main" xmlns:r="http://schemas.openxmlformats.org/officeDocument/2006/relationships" xmlns:p="http://schemas.openxmlformats.org/presentationml/2006/main">
  <p:tag name="TIMING" val="|1.9|0.6"/>
</p:tagLst>
</file>

<file path=ppt/tags/tag9.xml><?xml version="1.0" encoding="utf-8"?>
<p:tagLst xmlns:a="http://schemas.openxmlformats.org/drawingml/2006/main" xmlns:r="http://schemas.openxmlformats.org/officeDocument/2006/relationships" xmlns:p="http://schemas.openxmlformats.org/presentationml/2006/main">
  <p:tag name="TIMING" val="|0.4|10.9"/>
</p:tagLst>
</file>

<file path=ppt/theme/theme1.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2.xml><?xml version="1.0" encoding="utf-8"?>
<a:theme xmlns:a="http://schemas.openxmlformats.org/drawingml/2006/main" name="1_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46EBBE4F454C2C47A5E89CD935B1FC7800E83BCD34BAE21044A0567CF64FDFDE54" ma:contentTypeVersion="8" ma:contentTypeDescription="Create a new document." ma:contentTypeScope="" ma:versionID="943be92678b93f1250d47552b750dfa9">
  <xsd:schema xmlns:xsd="http://www.w3.org/2001/XMLSchema" xmlns:xs="http://www.w3.org/2001/XMLSchema" xmlns:p="http://schemas.microsoft.com/office/2006/metadata/properties" xmlns:ns1="http://schemas.microsoft.com/sharepoint/v3" xmlns:ns2="12a172fe-0250-434a-85cf-03b10810c5e5" xmlns:ns3="230e9df3-be65-4c73-a93b-d1236ebd677e" targetNamespace="http://schemas.microsoft.com/office/2006/metadata/properties" ma:root="true" ma:fieldsID="64ca87391a03306b6b97ef1cc1392d96" ns1:_="" ns2:_="" ns3:_="">
    <xsd:import namespace="http://schemas.microsoft.com/sharepoint/v3"/>
    <xsd:import namespace="12a172fe-0250-434a-85cf-03b10810c5e5"/>
    <xsd:import namespace="230e9df3-be65-4c73-a93b-d1236ebd677e"/>
    <xsd:element name="properties">
      <xsd:complexType>
        <xsd:sequence>
          <xsd:element name="documentManagement">
            <xsd:complexType>
              <xsd:all>
                <xsd:element ref="ns2:k62f7d35b80b40fb8c27985e50b34fcd" minOccurs="0"/>
                <xsd:element ref="ns3:TaxCatchAll" minOccurs="0"/>
                <xsd:element ref="ns3:TaxCatchAllLabel" minOccurs="0"/>
                <xsd:element ref="ns2:pfbfa50075a04958bd8757dc155d3e08" minOccurs="0"/>
                <xsd:element ref="ns2:h9a868b2ee15488883f623ae5237ecae"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72fbe6ee5ae4131af0832c08ec51202" minOccurs="0"/>
                <xsd:element ref="ns2:eb9cf3a3af7b473faa5c9c98148a90a4" minOccurs="0"/>
                <xsd:element ref="ns2:Session_x0020_Code" minOccurs="0"/>
                <xsd:element ref="ns2:MS_x0020_Content_x0020_Owner" minOccurs="0"/>
                <xsd:element ref="ns2:le8386062bd54e24a95c83b32ccbdb34" minOccurs="0"/>
                <xsd:element ref="ns2:j4d4d959795b4220a289a041ed046605" minOccurs="0"/>
                <xsd:element ref="ns3:TaxKeywordTaxHTField" minOccurs="0"/>
                <xsd:element ref="ns1:AverageRating" minOccurs="0"/>
                <xsd:element ref="ns1:RatingCount" minOccurs="0"/>
                <xsd:element ref="ns1:LikesCount" minOccurs="0"/>
                <xsd:element ref="ns2:SharedWithUsers" minOccurs="0"/>
                <xsd:element ref="ns2:SharingHintHash" minOccurs="0"/>
                <xsd:element ref="ns2:SharedWithDetail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3" nillable="true" ma:displayName="Rating (0-5)" ma:decimals="2" ma:description="Average value of all the ratings that have been submitted" ma:internalName="AverageRating" ma:readOnly="true">
      <xsd:simpleType>
        <xsd:restriction base="dms:Number"/>
      </xsd:simpleType>
    </xsd:element>
    <xsd:element name="RatingCount" ma:index="34" nillable="true" ma:displayName="Number of Ratings" ma:decimals="0" ma:description="Number of ratings submitted" ma:internalName="RatingCount" ma:readOnly="true">
      <xsd:simpleType>
        <xsd:restriction base="dms:Number"/>
      </xsd:simpleType>
    </xsd:element>
    <xsd:element name="LikesCount" ma:index="35" nillable="true" ma:displayName="Number of Likes" ma:internalName="LikesCount">
      <xsd:simpleType>
        <xsd:restriction base="dms:Unknown"/>
      </xsd:simpleType>
    </xsd:element>
    <xsd:element name="_ip_UnifiedCompliancePolicyProperties" ma:index="40" nillable="true" ma:displayName="Unified Compliance Policy Properties" ma:hidden="true" ma:internalName="_ip_UnifiedCompliancePolicyProperties">
      <xsd:simpleType>
        <xsd:restriction base="dms:Note"/>
      </xsd:simpleType>
    </xsd:element>
    <xsd:element name="_ip_UnifiedCompliancePolicyUIAction" ma:index="4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2a172fe-0250-434a-85cf-03b10810c5e5" elementFormDefault="qualified">
    <xsd:import namespace="http://schemas.microsoft.com/office/2006/documentManagement/types"/>
    <xsd:import namespace="http://schemas.microsoft.com/office/infopath/2007/PartnerControls"/>
    <xsd:element name="k62f7d35b80b40fb8c27985e50b34fcd" ma:index="8" nillable="true" ma:taxonomy="true" ma:internalName="k62f7d35b80b40fb8c27985e50b34fcd" ma:taxonomyFieldName="Event_x0020_Name" ma:displayName="Event Name" ma:default="" ma:fieldId="{462f7d35-b80b-40fb-8c27-985e50b34fcd}"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pfbfa50075a04958bd8757dc155d3e08" ma:index="12" nillable="true" ma:taxonomy="true" ma:internalName="pfbfa50075a04958bd8757dc155d3e08" ma:taxonomyFieldName="Event_x0020_Location" ma:displayName="Event Location" ma:default="" ma:fieldId="{9fbfa500-75a0-4958-bd87-57dc155d3e08}"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h9a868b2ee15488883f623ae5237ecae" ma:index="14" nillable="true" ma:taxonomy="true" ma:internalName="h9a868b2ee15488883f623ae5237ecae" ma:taxonomyFieldName="Event_x0020_Venue" ma:displayName="Event Venue" ma:default="" ma:fieldId="{19a868b2-ee15-4888-83f6-23ae5237ecae}"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72fbe6ee5ae4131af0832c08ec51202" ma:index="21" nillable="true" ma:taxonomy="true" ma:internalName="o72fbe6ee5ae4131af0832c08ec51202" ma:taxonomyFieldName="Product" ma:displayName="Product" ma:default="" ma:fieldId="{872fbe6e-e5ae-4131-af08-32c08ec51202}"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b9cf3a3af7b473faa5c9c98148a90a4" ma:index="23" nillable="true" ma:taxonomy="true" ma:internalName="eb9cf3a3af7b473faa5c9c98148a90a4" ma:taxonomyFieldName="Campaign" ma:displayName="Campaign" ma:default="" ma:fieldId="{eb9cf3a3-af7b-473f-aa5c-9c98148a90a4}"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e8386062bd54e24a95c83b32ccbdb34" ma:index="27" nillable="true" ma:taxonomy="true" ma:internalName="le8386062bd54e24a95c83b32ccbdb34" ma:taxonomyFieldName="Track" ma:displayName="Track" ma:default="" ma:fieldId="{5e838606-2bd5-4e24-a95c-83b32ccbdb34}" ma:sspId="e385fb40-52d4-4fae-9c5b-3e8ff8a5878e" ma:termSetId="043e2b11-12ce-49cc-a347-2f73f2b7fe4b" ma:anchorId="00000000-0000-0000-0000-000000000000" ma:open="false" ma:isKeyword="false">
      <xsd:complexType>
        <xsd:sequence>
          <xsd:element ref="pc:Terms" minOccurs="0" maxOccurs="1"/>
        </xsd:sequence>
      </xsd:complexType>
    </xsd:element>
    <xsd:element name="j4d4d959795b4220a289a041ed046605" ma:index="29" nillable="true" ma:taxonomy="true" ma:internalName="j4d4d959795b4220a289a041ed046605" ma:taxonomyFieldName="Audience1" ma:displayName="Audience" ma:default="" ma:fieldId="{34d4d959-795b-4220-a289-a041ed046605}"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38" nillable="true" ma:displayName="Sharing Hint Hash" ma:internalName="SharingHintHash" ma:readOnly="true">
      <xsd:simpleType>
        <xsd:restriction base="dms:Text"/>
      </xsd:simpleType>
    </xsd:element>
    <xsd:element name="SharedWithDetails" ma:index="3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5b797c71-5459-41dc-9095-63a63c56aa91}" ma:internalName="TaxCatchAll" ma:showField="CatchAllData"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5b797c71-5459-41dc-9095-63a63c56aa91}" ma:internalName="TaxCatchAllLabel" ma:readOnly="true" ma:showField="CatchAllDataLabel"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KeywordTaxHTField" ma:index="31"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230e9df3-be65-4c73-a93b-d1236ebd677e">
      <Value>68</Value>
      <Value>410</Value>
      <Value>36</Value>
      <Value>5</Value>
    </TaxCatchAll>
    <AverageRating xmlns="http://schemas.microsoft.com/sharepoint/v3" xsi:nil="true"/>
    <LikesCount xmlns="http://schemas.microsoft.com/sharepoint/v3" xsi:nil="true"/>
    <TaxKeywordTaxHTField xmlns="230e9df3-be65-4c73-a93b-d1236ebd677e">
      <Terms xmlns="http://schemas.microsoft.com/office/infopath/2007/PartnerControls">
        <TermInfo xmlns="http://schemas.microsoft.com/office/infopath/2007/PartnerControls">
          <TermName xmlns="http://schemas.microsoft.com/office/infopath/2007/PartnerControls">TechReady 22</TermName>
          <TermId xmlns="http://schemas.microsoft.com/office/infopath/2007/PartnerControls">88255ce9-3aea-405b-9a14-dea0b0a00506</TermId>
        </TermInfo>
      </Terms>
    </TaxKeywordTaxHTField>
    <Event_x0020_End_x0020_Date xmlns="12a172fe-0250-434a-85cf-03b10810c5e5">2016-02-05T08:00:00+00:00</Event_x0020_End_x0020_Date>
    <Event_x0020_Start_x0020_Date xmlns="12a172fe-0250-434a-85cf-03b10810c5e5">2016-02-01T08:00:00+00:00</Event_x0020_Start_x0020_Date>
    <MS_x0020_Speaker xmlns="12a172fe-0250-434a-85cf-03b10810c5e5">
      <UserInfo>
        <DisplayName/>
        <AccountId xsi:nil="true"/>
        <AccountType/>
      </UserInfo>
    </MS_x0020_Speaker>
    <External_x0020_Speaker xmlns="12a172fe-0250-434a-85cf-03b10810c5e5">David Makogon; Ryan CrawCour</External_x0020_Speaker>
    <Session_x0020_Code xmlns="12a172fe-0250-434a-85cf-03b10810c5e5">DP331</Session_x0020_Code>
    <Presentation_x0020_Date xmlns="12a172fe-0250-434a-85cf-03b10810c5e5">2016-02-04T08:00:00+00:00</Presentation_x0020_Date>
    <MS_x0020_Content_x0020_Owner xmlns="12a172fe-0250-434a-85cf-03b10810c5e5">
      <UserInfo>
        <DisplayName/>
        <AccountId xsi:nil="true"/>
        <AccountType/>
      </UserInfo>
    </MS_x0020_Content_x0020_Owner>
    <h9a868b2ee15488883f623ae5237ecae xmlns="12a172fe-0250-434a-85cf-03b10810c5e5">
      <Terms xmlns="http://schemas.microsoft.com/office/infopath/2007/PartnerControls">
        <TermInfo xmlns="http://schemas.microsoft.com/office/infopath/2007/PartnerControls">
          <TermName xmlns="http://schemas.microsoft.com/office/infopath/2007/PartnerControls">Washington State Convention and Trade Center</TermName>
          <TermId xmlns="http://schemas.microsoft.com/office/infopath/2007/PartnerControls">2ebf141d-f871-4cc9-bf08-f87f112ab464</TermId>
        </TermInfo>
      </Terms>
    </h9a868b2ee15488883f623ae5237ecae>
    <k62f7d35b80b40fb8c27985e50b34fcd xmlns="12a172fe-0250-434a-85cf-03b10810c5e5">
      <Terms xmlns="http://schemas.microsoft.com/office/infopath/2007/PartnerControls">
        <TermInfo xmlns="http://schemas.microsoft.com/office/infopath/2007/PartnerControls">
          <TermName xmlns="http://schemas.microsoft.com/office/infopath/2007/PartnerControls">TechReady</TermName>
          <TermId xmlns="http://schemas.microsoft.com/office/infopath/2007/PartnerControls">ebdf1b7d-d34f-4ccf-ac45-ca5a756d5c65</TermId>
        </TermInfo>
      </Terms>
    </k62f7d35b80b40fb8c27985e50b34fcd>
    <pfbfa50075a04958bd8757dc155d3e08 xmlns="12a172fe-0250-434a-85cf-03b10810c5e5">
      <Terms xmlns="http://schemas.microsoft.com/office/infopath/2007/PartnerControls">
        <TermInfo xmlns="http://schemas.microsoft.com/office/infopath/2007/PartnerControls">
          <TermName xmlns="http://schemas.microsoft.com/office/infopath/2007/PartnerControls">Seattle</TermName>
          <TermId xmlns="http://schemas.microsoft.com/office/infopath/2007/PartnerControls">54f46ed2-c77e-4a59-b182-a4171fdb0d11</TermId>
        </TermInfo>
      </Terms>
    </pfbfa50075a04958bd8757dc155d3e08>
    <o72fbe6ee5ae4131af0832c08ec51202 xmlns="12a172fe-0250-434a-85cf-03b10810c5e5">
      <Terms xmlns="http://schemas.microsoft.com/office/infopath/2007/PartnerControls"/>
    </o72fbe6ee5ae4131af0832c08ec51202>
    <le8386062bd54e24a95c83b32ccbdb34 xmlns="12a172fe-0250-434a-85cf-03b10810c5e5">
      <Terms xmlns="http://schemas.microsoft.com/office/infopath/2007/PartnerControls"/>
    </le8386062bd54e24a95c83b32ccbdb34>
    <j4d4d959795b4220a289a041ed046605 xmlns="12a172fe-0250-434a-85cf-03b10810c5e5">
      <Terms xmlns="http://schemas.microsoft.com/office/infopath/2007/PartnerControls"/>
    </j4d4d959795b4220a289a041ed046605>
    <eb9cf3a3af7b473faa5c9c98148a90a4 xmlns="12a172fe-0250-434a-85cf-03b10810c5e5">
      <Terms xmlns="http://schemas.microsoft.com/office/infopath/2007/PartnerControls"/>
    </eb9cf3a3af7b473faa5c9c98148a90a4>
    <SharedWithUsers xmlns="12a172fe-0250-434a-85cf-03b10810c5e5">
      <UserInfo>
        <DisplayName/>
        <AccountId xsi:nil="true"/>
        <AccountType/>
      </UserInfo>
    </SharedWithUsers>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5EC5AA3F-E919-43C0-B577-19D8FA24B9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2a172fe-0250-434a-85cf-03b10810c5e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infopath/2007/PartnerControl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12a172fe-0250-434a-85cf-03b10810c5e5"/>
    <ds:schemaRef ds:uri="http://schemas.microsoft.com/sharepoint/v3"/>
    <ds:schemaRef ds:uri="230e9df3-be65-4c73-a93b-d1236ebd677e"/>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TR22_BO_CT_Template</Template>
  <TotalTime>16472</TotalTime>
  <Words>6080</Words>
  <Application>Microsoft Office PowerPoint</Application>
  <PresentationFormat>Custom</PresentationFormat>
  <Paragraphs>450</Paragraphs>
  <Slides>43</Slides>
  <Notes>43</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43</vt:i4>
      </vt:variant>
    </vt:vector>
  </HeadingPairs>
  <TitlesOfParts>
    <vt:vector size="52" baseType="lpstr">
      <vt:lpstr>MS PGothic</vt:lpstr>
      <vt:lpstr>Arial</vt:lpstr>
      <vt:lpstr>Calibri</vt:lpstr>
      <vt:lpstr>Consolas</vt:lpstr>
      <vt:lpstr>Segoe UI</vt:lpstr>
      <vt:lpstr>Segoe UI Light</vt:lpstr>
      <vt:lpstr>Wingdings</vt:lpstr>
      <vt:lpstr>5-30721_Build_2016_Template_Dark</vt:lpstr>
      <vt:lpstr>1_5-30721_Build_2016_Template_Dark</vt:lpstr>
      <vt:lpstr>So, you wanna give a tech talk?  David Makogon, Microsoft </vt:lpstr>
      <vt:lpstr>PowerPoint Presentation</vt:lpstr>
      <vt:lpstr>Real simple agenda</vt:lpstr>
      <vt:lpstr>The intro…</vt:lpstr>
      <vt:lpstr>PowerPoint Presentation</vt:lpstr>
      <vt:lpstr>Eye charts</vt:lpstr>
      <vt:lpstr>Obligatory "bullet" eye-chart slide</vt:lpstr>
      <vt:lpstr>Bullets (or not)</vt:lpstr>
      <vt:lpstr>Code eyecharts</vt:lpstr>
      <vt:lpstr>Code editors and shells…</vt:lpstr>
      <vt:lpstr>Human interaction</vt:lpstr>
      <vt:lpstr>Know your audience</vt:lpstr>
      <vt:lpstr>Jokes</vt:lpstr>
      <vt:lpstr>Your voice </vt:lpstr>
      <vt:lpstr>Your location</vt:lpstr>
      <vt:lpstr>Highlighting</vt:lpstr>
      <vt:lpstr>Terms and acronyms</vt:lpstr>
      <vt:lpstr>Q&amp;A – what to do</vt:lpstr>
      <vt:lpstr>PowerPoint Presentation</vt:lpstr>
      <vt:lpstr>Dealing with problems</vt:lpstr>
      <vt:lpstr>Dealing with problems</vt:lpstr>
      <vt:lpstr>Computer crash</vt:lpstr>
      <vt:lpstr>Network failure</vt:lpstr>
      <vt:lpstr>Demo failure</vt:lpstr>
      <vt:lpstr>Dead air</vt:lpstr>
      <vt:lpstr>Meltdown</vt:lpstr>
      <vt:lpstr>Organizing your talk</vt:lpstr>
      <vt:lpstr>Content to consider</vt:lpstr>
      <vt:lpstr>Non-tech content to consider</vt:lpstr>
      <vt:lpstr>Where do code &amp; demo go?</vt:lpstr>
      <vt:lpstr>Bouncing between apps</vt:lpstr>
      <vt:lpstr>Bouncing between apps</vt:lpstr>
      <vt:lpstr>Pre-talk prep</vt:lpstr>
      <vt:lpstr>Rehearsing and timing</vt:lpstr>
      <vt:lpstr>Where is a clock?</vt:lpstr>
      <vt:lpstr>Checklist - hardware</vt:lpstr>
      <vt:lpstr>Checklist - software</vt:lpstr>
      <vt:lpstr>Checklist – non-essentials</vt:lpstr>
      <vt:lpstr>Checklist – personal</vt:lpstr>
      <vt:lpstr>Checklist – before presenting</vt:lpstr>
      <vt:lpstr>Ready, set, present!</vt:lpstr>
      <vt:lpstr>Summary</vt:lpstr>
      <vt:lpstr>Questions?</vt:lpstr>
    </vt:vector>
  </TitlesOfParts>
  <Manager>&lt;Speech writer name goes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Data in Azure DocumentDB</dc:title>
  <dc:subject>TechReady 22</dc:subject>
  <dc:creator>Administrator</dc:creator>
  <cp:keywords>TechReady 22</cp:keywords>
  <dc:description>Template: Mitchell Derrey, Silver Fox Productions
Formatting: 
Event Date: February 1st - 5th, 2016
Event Location: WSCTC, Seattle, WA
Audience Type: Internal</dc:description>
  <cp:lastModifiedBy>David Makogon</cp:lastModifiedBy>
  <cp:revision>392</cp:revision>
  <dcterms:created xsi:type="dcterms:W3CDTF">2016-02-04T21:48:58Z</dcterms:created>
  <dcterms:modified xsi:type="dcterms:W3CDTF">2017-10-07T04:23:54Z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0x01010046EBBE4F454C2C47A5E89CD935B1FC7800E83BCD34BAE21044A0567CF64FDFDE54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36;#Washington State Convention and Trade Center|2ebf141d-f871-4cc9-bf08-f87f112ab464</vt:lpwstr>
  </property>
  <property fmtid="{D5CDD505-2E9C-101B-9397-08002B2CF9AE}" pid="7" name="Track">
    <vt:lpwstr/>
  </property>
  <property fmtid="{D5CDD505-2E9C-101B-9397-08002B2CF9AE}" pid="8" name="Event Location">
    <vt:lpwstr>5;#Seattle|54f46ed2-c77e-4a59-b182-a4171fdb0d11</vt:lpwstr>
  </property>
  <property fmtid="{D5CDD505-2E9C-101B-9397-08002B2CF9AE}" pid="9" name="Campaign">
    <vt:lpwstr/>
  </property>
  <property fmtid="{D5CDD505-2E9C-101B-9397-08002B2CF9AE}" pid="10" name="TaxKeyword">
    <vt:lpwstr>410;#TechReady 22|88255ce9-3aea-405b-9a14-dea0b0a00506</vt:lpwstr>
  </property>
  <property fmtid="{D5CDD505-2E9C-101B-9397-08002B2CF9AE}" pid="11" name="Audience1">
    <vt:lpwstr/>
  </property>
  <property fmtid="{D5CDD505-2E9C-101B-9397-08002B2CF9AE}" pid="12" name="Event Name">
    <vt:lpwstr>68;#TechReady|ebdf1b7d-d34f-4ccf-ac45-ca5a756d5c65</vt:lpwstr>
  </property>
  <property fmtid="{D5CDD505-2E9C-101B-9397-08002B2CF9AE}" pid="13" name="MSIP_Label_f42aa342-8706-4288-bd11-ebb85995028c_Enabled">
    <vt:lpwstr>True</vt:lpwstr>
  </property>
  <property fmtid="{D5CDD505-2E9C-101B-9397-08002B2CF9AE}" pid="14" name="MSIP_Label_f42aa342-8706-4288-bd11-ebb85995028c_SiteId">
    <vt:lpwstr>72f988bf-86f1-41af-91ab-2d7cd011db47</vt:lpwstr>
  </property>
  <property fmtid="{D5CDD505-2E9C-101B-9397-08002B2CF9AE}" pid="15" name="MSIP_Label_f42aa342-8706-4288-bd11-ebb85995028c_Ref">
    <vt:lpwstr>https://api.informationprotection.azure.com/api/72f988bf-86f1-41af-91ab-2d7cd011db47</vt:lpwstr>
  </property>
  <property fmtid="{D5CDD505-2E9C-101B-9397-08002B2CF9AE}" pid="16" name="MSIP_Label_f42aa342-8706-4288-bd11-ebb85995028c_Owner">
    <vt:lpwstr>davimak@microsoft.com</vt:lpwstr>
  </property>
  <property fmtid="{D5CDD505-2E9C-101B-9397-08002B2CF9AE}" pid="17" name="MSIP_Label_f42aa342-8706-4288-bd11-ebb85995028c_SetDate">
    <vt:lpwstr>2017-10-05T00:00:28.7329510-04:00</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ies>
</file>